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82" r:id="rId2"/>
    <p:sldId id="256" r:id="rId3"/>
    <p:sldId id="258" r:id="rId4"/>
    <p:sldId id="278" r:id="rId5"/>
    <p:sldId id="280" r:id="rId6"/>
    <p:sldId id="259" r:id="rId7"/>
    <p:sldId id="274" r:id="rId8"/>
    <p:sldId id="281" r:id="rId9"/>
    <p:sldId id="275" r:id="rId10"/>
    <p:sldId id="27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EA39D1-C1C0-4536-9215-167ADCA80D8C}" type="datetimeFigureOut">
              <a:rPr lang="en-US" smtClean="0"/>
              <a:t>9/28/2023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40AA1E-B5D5-4AD1-9F0A-E6E7477BB42D}" type="slidenum">
              <a:rPr lang="en-US" smtClean="0"/>
              <a:t>‹#›</a:t>
            </a:fld>
            <a:endParaRPr lang="en-US"/>
          </a:p>
        </p:txBody>
      </p:sp>
    </p:spTree>
    <p:extLst>
      <p:ext uri="{BB962C8B-B14F-4D97-AF65-F5344CB8AC3E}">
        <p14:creationId xmlns:p14="http://schemas.microsoft.com/office/powerpoint/2010/main" val="2940253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5f391192_0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155464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F3B5EE8-F700-4A1C-99A6-196461671D12}" type="datetimeFigureOut">
              <a:rPr lang="en-US" smtClean="0"/>
              <a:t>9/28/2023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5CDDBE2-5A56-450B-ABB7-D4858A14709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F3B5EE8-F700-4A1C-99A6-196461671D12}" type="datetimeFigureOut">
              <a:rPr lang="en-US" smtClean="0"/>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DDBE2-5A56-450B-ABB7-D4858A14709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F3B5EE8-F700-4A1C-99A6-196461671D12}" type="datetimeFigureOut">
              <a:rPr lang="en-US" smtClean="0"/>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DDBE2-5A56-450B-ABB7-D4858A14709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a:off x="0" y="3429000"/>
            <a:ext cx="9144000" cy="34292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1" name="Google Shape;11;p2"/>
          <p:cNvSpPr txBox="1">
            <a:spLocks noGrp="1"/>
          </p:cNvSpPr>
          <p:nvPr>
            <p:ph type="ctrTitle"/>
          </p:nvPr>
        </p:nvSpPr>
        <p:spPr>
          <a:xfrm>
            <a:off x="702900" y="1815139"/>
            <a:ext cx="3724500" cy="1546400"/>
          </a:xfrm>
          <a:prstGeom prst="rect">
            <a:avLst/>
          </a:prstGeom>
        </p:spPr>
        <p:txBody>
          <a:bodyPr spcFirstLastPara="1" wrap="square" lIns="0" tIns="0" rIns="0" bIns="0" anchor="b" anchorCtr="0">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12" name="Google Shape;12;p2"/>
          <p:cNvSpPr/>
          <p:nvPr/>
        </p:nvSpPr>
        <p:spPr>
          <a:xfrm>
            <a:off x="8227900" y="-2233"/>
            <a:ext cx="916200" cy="1221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1551725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F3B5EE8-F700-4A1C-99A6-196461671D12}" type="datetimeFigureOut">
              <a:rPr lang="en-US" smtClean="0"/>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DDBE2-5A56-450B-ABB7-D4858A147092}"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F3B5EE8-F700-4A1C-99A6-196461671D12}" type="datetimeFigureOut">
              <a:rPr lang="en-US" smtClean="0"/>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CDDBE2-5A56-450B-ABB7-D4858A14709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F3B5EE8-F700-4A1C-99A6-196461671D12}" type="datetimeFigureOut">
              <a:rPr lang="en-US" smtClean="0"/>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CDDBE2-5A56-450B-ABB7-D4858A147092}"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F3B5EE8-F700-4A1C-99A6-196461671D12}" type="datetimeFigureOut">
              <a:rPr lang="en-US" smtClean="0"/>
              <a:t>9/28/2023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CDDBE2-5A56-450B-ABB7-D4858A14709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F3B5EE8-F700-4A1C-99A6-196461671D12}" type="datetimeFigureOut">
              <a:rPr lang="en-US" smtClean="0"/>
              <a:t>9/28/2023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CDDBE2-5A56-450B-ABB7-D4858A147092}"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3B5EE8-F700-4A1C-99A6-196461671D12}" type="datetimeFigureOut">
              <a:rPr lang="en-US" smtClean="0"/>
              <a:t>9/28/2023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CDDBE2-5A56-450B-ABB7-D4858A14709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4F3B5EE8-F700-4A1C-99A6-196461671D12}" type="datetimeFigureOut">
              <a:rPr lang="en-US" smtClean="0"/>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CDDBE2-5A56-450B-ABB7-D4858A14709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F3B5EE8-F700-4A1C-99A6-196461671D12}" type="datetimeFigureOut">
              <a:rPr lang="en-US" smtClean="0"/>
              <a:t>9/28/2023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5CDDBE2-5A56-450B-ABB7-D4858A14709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F3B5EE8-F700-4A1C-99A6-196461671D12}" type="datetimeFigureOut">
              <a:rPr lang="en-US" smtClean="0"/>
              <a:t>9/28/2023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5CDDBE2-5A56-450B-ABB7-D4858A14709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2" name="Rectangle 1"/>
          <p:cNvSpPr/>
          <p:nvPr/>
        </p:nvSpPr>
        <p:spPr>
          <a:xfrm>
            <a:off x="2743200" y="5486400"/>
            <a:ext cx="3886200" cy="914400"/>
          </a:xfrm>
          <a:prstGeom prst="rect">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solidFill>
                  <a:schemeClr val="accent5">
                    <a:lumMod val="10000"/>
                  </a:schemeClr>
                </a:solidFill>
                <a:latin typeface="Times New Roman" pitchFamily="18" charset="0"/>
                <a:cs typeface="Times New Roman" pitchFamily="18" charset="0"/>
              </a:rPr>
              <a:t>Giáo</a:t>
            </a:r>
            <a:r>
              <a:rPr lang="en-US" sz="2000" b="1" dirty="0">
                <a:solidFill>
                  <a:schemeClr val="accent5">
                    <a:lumMod val="10000"/>
                  </a:schemeClr>
                </a:solidFill>
                <a:latin typeface="Times New Roman" pitchFamily="18" charset="0"/>
                <a:cs typeface="Times New Roman" pitchFamily="18" charset="0"/>
              </a:rPr>
              <a:t> </a:t>
            </a:r>
            <a:r>
              <a:rPr lang="en-US" sz="2000" b="1" dirty="0" err="1">
                <a:solidFill>
                  <a:schemeClr val="accent5">
                    <a:lumMod val="10000"/>
                  </a:schemeClr>
                </a:solidFill>
                <a:latin typeface="Times New Roman" pitchFamily="18" charset="0"/>
                <a:cs typeface="Times New Roman" pitchFamily="18" charset="0"/>
              </a:rPr>
              <a:t>viên</a:t>
            </a:r>
            <a:r>
              <a:rPr lang="en-US" sz="2000" b="1" dirty="0">
                <a:solidFill>
                  <a:schemeClr val="accent5">
                    <a:lumMod val="10000"/>
                  </a:schemeClr>
                </a:solidFill>
                <a:latin typeface="Times New Roman" pitchFamily="18" charset="0"/>
                <a:cs typeface="Times New Roman" pitchFamily="18" charset="0"/>
              </a:rPr>
              <a:t>: THIỀU KIM CHI</a:t>
            </a:r>
          </a:p>
        </p:txBody>
      </p:sp>
      <p:pic>
        <p:nvPicPr>
          <p:cNvPr id="13" name="Picture 3" descr="C:\Users\Son\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2209800"/>
            <a:ext cx="3886200" cy="2895599"/>
          </a:xfrm>
          <a:prstGeom prst="rect">
            <a:avLst/>
          </a:prstGeom>
          <a:noFill/>
          <a:ln w="3175">
            <a:solidFill>
              <a:srgbClr val="000000"/>
            </a:solidFill>
          </a:ln>
          <a:extLst>
            <a:ext uri="{909E8E84-426E-40DD-AFC4-6F175D3DCCD1}">
              <a14:hiddenFill xmlns:a14="http://schemas.microsoft.com/office/drawing/2010/main">
                <a:solidFill>
                  <a:srgbClr val="FFFFFF"/>
                </a:solidFill>
              </a14:hiddenFill>
            </a:ext>
          </a:extLst>
        </p:spPr>
      </p:pic>
      <p:sp>
        <p:nvSpPr>
          <p:cNvPr id="5" name="Rectangle 4"/>
          <p:cNvSpPr/>
          <p:nvPr/>
        </p:nvSpPr>
        <p:spPr>
          <a:xfrm>
            <a:off x="152400" y="381000"/>
            <a:ext cx="8229600" cy="1077218"/>
          </a:xfrm>
          <a:prstGeom prst="rect">
            <a:avLst/>
          </a:prstGeom>
        </p:spPr>
        <p:txBody>
          <a:bodyPr wrap="square">
            <a:spAutoFit/>
          </a:bodyPr>
          <a:lstStyle/>
          <a:p>
            <a:r>
              <a:rPr lang="en-US" sz="3200" b="1" dirty="0">
                <a:solidFill>
                  <a:srgbClr val="FF0000"/>
                </a:solidFill>
                <a:latin typeface="Times New Roman"/>
                <a:ea typeface="Calibri"/>
                <a:cs typeface="Times New Roman"/>
              </a:rPr>
              <a:t>Bài 1</a:t>
            </a:r>
            <a:r>
              <a:rPr lang="en-US" sz="3200" b="1" dirty="0" smtClean="0">
                <a:solidFill>
                  <a:srgbClr val="FF0000"/>
                </a:solidFill>
                <a:latin typeface="Times New Roman"/>
                <a:ea typeface="Calibri"/>
                <a:cs typeface="Times New Roman"/>
              </a:rPr>
              <a:t>:</a:t>
            </a:r>
          </a:p>
          <a:p>
            <a:pPr algn="ctr"/>
            <a:r>
              <a:rPr lang="en-US" sz="3200" b="1" dirty="0" smtClean="0">
                <a:solidFill>
                  <a:srgbClr val="00B050"/>
                </a:solidFill>
                <a:latin typeface="Times New Roman"/>
                <a:ea typeface="Calibri"/>
                <a:cs typeface="Times New Roman"/>
              </a:rPr>
              <a:t>GIỚI THIỆU NGHỀ TRỒNG CÂY ĂN QUẢ</a:t>
            </a:r>
            <a:endParaRPr lang="en-US" sz="3600" dirty="0">
              <a:solidFill>
                <a:srgbClr val="00B050"/>
              </a:solidFill>
              <a:effectLst/>
              <a:latin typeface="Times New Roman"/>
              <a:ea typeface="Calibri"/>
              <a:cs typeface="Times New Roman"/>
            </a:endParaRPr>
          </a:p>
        </p:txBody>
      </p:sp>
    </p:spTree>
    <p:extLst>
      <p:ext uri="{BB962C8B-B14F-4D97-AF65-F5344CB8AC3E}">
        <p14:creationId xmlns:p14="http://schemas.microsoft.com/office/powerpoint/2010/main" val="1305333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heel(1)">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8458200" cy="4893647"/>
          </a:xfrm>
          <a:prstGeom prst="rect">
            <a:avLst/>
          </a:prstGeom>
        </p:spPr>
        <p:txBody>
          <a:bodyPr wrap="square">
            <a:spAutoFit/>
          </a:bodyPr>
          <a:lstStyle/>
          <a:p>
            <a:pPr algn="just"/>
            <a:r>
              <a:rPr lang="vi-VN" sz="2400" dirty="0">
                <a:solidFill>
                  <a:srgbClr val="000000"/>
                </a:solidFill>
                <a:latin typeface="Times New Roman" pitchFamily="18" charset="0"/>
                <a:cs typeface="Times New Roman" pitchFamily="18" charset="0"/>
              </a:rPr>
              <a:t>Để đáp ứng yêu cầu phát triển, cần thực hiện tốt một số công việc sau:</a:t>
            </a:r>
          </a:p>
          <a:p>
            <a:pPr algn="just"/>
            <a:r>
              <a:rPr lang="vi-VN" sz="2400" b="1" dirty="0">
                <a:solidFill>
                  <a:srgbClr val="000000"/>
                </a:solidFill>
                <a:latin typeface="Times New Roman" pitchFamily="18" charset="0"/>
                <a:cs typeface="Times New Roman" pitchFamily="18" charset="0"/>
              </a:rPr>
              <a:t>1</a:t>
            </a:r>
            <a:r>
              <a:rPr lang="vi-VN" sz="2400" dirty="0">
                <a:solidFill>
                  <a:srgbClr val="000000"/>
                </a:solidFill>
                <a:latin typeface="Times New Roman" pitchFamily="18" charset="0"/>
                <a:cs typeface="Times New Roman" pitchFamily="18" charset="0"/>
              </a:rPr>
              <a:t>. Xây dựng và cải tạo vườn cây ăn quả theo hướng thâm canh, chuyên canh, đẩy mạnh khâu bảo quản, chế biến trái cây. Xây dựng vùng chuyên canh có chất lượng cao phục vụ xuất khẩu.</a:t>
            </a:r>
          </a:p>
          <a:p>
            <a:pPr algn="just"/>
            <a:r>
              <a:rPr lang="vi-VN" sz="2400" b="1" dirty="0">
                <a:solidFill>
                  <a:srgbClr val="000000"/>
                </a:solidFill>
                <a:latin typeface="Times New Roman" pitchFamily="18" charset="0"/>
                <a:cs typeface="Times New Roman" pitchFamily="18" charset="0"/>
              </a:rPr>
              <a:t>2</a:t>
            </a:r>
            <a:r>
              <a:rPr lang="vi-VN" sz="2400" dirty="0">
                <a:solidFill>
                  <a:srgbClr val="000000"/>
                </a:solidFill>
                <a:latin typeface="Times New Roman" pitchFamily="18" charset="0"/>
                <a:cs typeface="Times New Roman" pitchFamily="18" charset="0"/>
              </a:rPr>
              <a:t>. Áp dụng các tiến bộ kĩ thuật như: trồng các giống có năng suất cao, chất lượng tốt; sử dụng các phương pháp nhân giống mới; các chất điều hoà sinh trưởng; phòng trừ sâu, bệnh bằng biện pháp sinh học; sử dụng phân vi sinh và áp dụng phương pháp phòng trừ dịch hại tổng hợp (IPM); áp dụng công nghệ bảo quản, chế biến tiên tiến.</a:t>
            </a:r>
          </a:p>
          <a:p>
            <a:pPr algn="just"/>
            <a:r>
              <a:rPr lang="vi-VN" sz="2400" b="1" dirty="0">
                <a:solidFill>
                  <a:srgbClr val="000000"/>
                </a:solidFill>
                <a:latin typeface="Times New Roman" pitchFamily="18" charset="0"/>
                <a:cs typeface="Times New Roman" pitchFamily="18" charset="0"/>
              </a:rPr>
              <a:t>3</a:t>
            </a:r>
            <a:r>
              <a:rPr lang="vi-VN" sz="2400" dirty="0">
                <a:solidFill>
                  <a:srgbClr val="000000"/>
                </a:solidFill>
                <a:latin typeface="Times New Roman" pitchFamily="18" charset="0"/>
                <a:cs typeface="Times New Roman" pitchFamily="18" charset="0"/>
              </a:rPr>
              <a:t>. Xây dựng các chính sách phù hợp, đẩy mạnh đào tạo, huấn luyện cán bộ kĩ thuật.</a:t>
            </a:r>
            <a:endParaRPr lang="vi-VN" sz="2400" b="0" i="0" dirty="0">
              <a:solidFill>
                <a:srgbClr val="000000"/>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66930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66503"/>
            <a:ext cx="9067800" cy="584775"/>
          </a:xfrm>
          <a:prstGeom prst="rect">
            <a:avLst/>
          </a:prstGeom>
        </p:spPr>
        <p:txBody>
          <a:bodyPr wrap="square">
            <a:spAutoFit/>
          </a:bodyPr>
          <a:lstStyle/>
          <a:p>
            <a:pPr algn="ctr"/>
            <a:r>
              <a:rPr lang="en-US" sz="3200" b="1" dirty="0">
                <a:solidFill>
                  <a:srgbClr val="FF0000"/>
                </a:solidFill>
                <a:latin typeface="Times New Roman"/>
                <a:ea typeface="Calibri"/>
                <a:cs typeface="Times New Roman"/>
              </a:rPr>
              <a:t>Bài 1: </a:t>
            </a:r>
            <a:r>
              <a:rPr lang="en-US" sz="2800" b="1" dirty="0" smtClean="0">
                <a:solidFill>
                  <a:srgbClr val="00B050"/>
                </a:solidFill>
                <a:latin typeface="Times New Roman"/>
                <a:ea typeface="Calibri"/>
                <a:cs typeface="Times New Roman"/>
              </a:rPr>
              <a:t>GIỚI THIỆU NGHỀ TRỒNG CÂY ĂN QUẢ</a:t>
            </a:r>
            <a:endParaRPr lang="en-US" sz="3200" dirty="0">
              <a:solidFill>
                <a:srgbClr val="00B050"/>
              </a:solidFill>
              <a:effectLst/>
              <a:latin typeface="Times New Roman"/>
              <a:ea typeface="Calibri"/>
              <a:cs typeface="Times New Roman"/>
            </a:endParaRPr>
          </a:p>
        </p:txBody>
      </p:sp>
      <p:sp>
        <p:nvSpPr>
          <p:cNvPr id="3" name="Rectangle 2"/>
          <p:cNvSpPr/>
          <p:nvPr/>
        </p:nvSpPr>
        <p:spPr>
          <a:xfrm>
            <a:off x="207818" y="1173339"/>
            <a:ext cx="5722016" cy="646331"/>
          </a:xfrm>
          <a:prstGeom prst="rect">
            <a:avLst/>
          </a:prstGeom>
        </p:spPr>
        <p:txBody>
          <a:bodyPr wrap="none">
            <a:spAutoFit/>
          </a:bodyPr>
          <a:lstStyle/>
          <a:p>
            <a:pPr>
              <a:lnSpc>
                <a:spcPct val="150000"/>
              </a:lnSpc>
            </a:pPr>
            <a:r>
              <a:rPr lang="en-US" sz="2400" b="1" u="sng" dirty="0" err="1">
                <a:solidFill>
                  <a:srgbClr val="FF0000"/>
                </a:solidFill>
                <a:latin typeface="Times New Roman"/>
                <a:ea typeface="Calibri"/>
                <a:cs typeface="Times New Roman"/>
              </a:rPr>
              <a:t>I.Vai</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trò</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vị</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trí</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của</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nghề</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trồng</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cây</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ăn</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quả</a:t>
            </a:r>
            <a:r>
              <a:rPr lang="en-US" sz="2400" b="1" u="sng" dirty="0">
                <a:solidFill>
                  <a:srgbClr val="FF0000"/>
                </a:solidFill>
                <a:latin typeface="Times New Roman"/>
                <a:ea typeface="Calibri"/>
                <a:cs typeface="Times New Roman"/>
              </a:rPr>
              <a:t>:</a:t>
            </a:r>
            <a:endParaRPr lang="en-US" sz="2400" dirty="0">
              <a:solidFill>
                <a:srgbClr val="FF0000"/>
              </a:solidFill>
              <a:effectLst/>
              <a:latin typeface="Times New Roman"/>
              <a:ea typeface="Calibri"/>
              <a:cs typeface="Times New Roman"/>
            </a:endParaRPr>
          </a:p>
        </p:txBody>
      </p:sp>
      <p:sp>
        <p:nvSpPr>
          <p:cNvPr id="4" name="Rectangle 3"/>
          <p:cNvSpPr/>
          <p:nvPr/>
        </p:nvSpPr>
        <p:spPr>
          <a:xfrm>
            <a:off x="270164" y="1941731"/>
            <a:ext cx="8797636" cy="3046988"/>
          </a:xfrm>
          <a:prstGeom prst="rect">
            <a:avLst/>
          </a:prstGeom>
        </p:spPr>
        <p:txBody>
          <a:bodyPr wrap="square">
            <a:spAutoFit/>
          </a:bodyPr>
          <a:lstStyle/>
          <a:p>
            <a:pPr algn="just"/>
            <a:r>
              <a:rPr lang="vi-VN" sz="2400" dirty="0">
                <a:solidFill>
                  <a:srgbClr val="000000"/>
                </a:solidFill>
                <a:latin typeface="Times New Roman" pitchFamily="18" charset="0"/>
                <a:cs typeface="Times New Roman" pitchFamily="18" charset="0"/>
              </a:rPr>
              <a:t>Việt Nam có khí hậu nhiệt đới, có tiềm năng phát triển nghề trồng cây ăn quả. </a:t>
            </a:r>
            <a:endParaRPr lang="en-US" sz="2400" dirty="0">
              <a:solidFill>
                <a:srgbClr val="000000"/>
              </a:solidFill>
              <a:latin typeface="Times New Roman" pitchFamily="18" charset="0"/>
              <a:cs typeface="Times New Roman" pitchFamily="18" charset="0"/>
            </a:endParaRPr>
          </a:p>
          <a:p>
            <a:pPr algn="just"/>
            <a:r>
              <a:rPr lang="vi-VN" sz="2400" dirty="0">
                <a:solidFill>
                  <a:srgbClr val="000000"/>
                </a:solidFill>
                <a:latin typeface="Times New Roman" pitchFamily="18" charset="0"/>
                <a:cs typeface="Times New Roman" pitchFamily="18" charset="0"/>
              </a:rPr>
              <a:t>Các loại cây ăn quả rất phong phú và đa dạng với nhiều giống cây trồng quý. </a:t>
            </a:r>
            <a:endParaRPr lang="en-US" sz="2400" dirty="0">
              <a:solidFill>
                <a:srgbClr val="000000"/>
              </a:solidFill>
              <a:latin typeface="Times New Roman" pitchFamily="18" charset="0"/>
              <a:cs typeface="Times New Roman" pitchFamily="18" charset="0"/>
            </a:endParaRPr>
          </a:p>
          <a:p>
            <a:pPr algn="just"/>
            <a:r>
              <a:rPr lang="vi-VN" sz="2400" dirty="0">
                <a:solidFill>
                  <a:srgbClr val="000000"/>
                </a:solidFill>
                <a:latin typeface="Times New Roman" pitchFamily="18" charset="0"/>
                <a:cs typeface="Times New Roman" pitchFamily="18" charset="0"/>
              </a:rPr>
              <a:t>Nghề trồng cây ăn quả ở nước ta đã có từ lâu đời. Nhân dân ta đã tích luỹ được nhiều kinh nghiệm. </a:t>
            </a:r>
            <a:endParaRPr lang="en-US" sz="2400" dirty="0">
              <a:solidFill>
                <a:srgbClr val="000000"/>
              </a:solidFill>
              <a:latin typeface="Times New Roman" pitchFamily="18" charset="0"/>
              <a:cs typeface="Times New Roman" pitchFamily="18" charset="0"/>
            </a:endParaRPr>
          </a:p>
          <a:p>
            <a:pPr algn="just"/>
            <a:r>
              <a:rPr lang="vi-VN" sz="2400" dirty="0">
                <a:solidFill>
                  <a:srgbClr val="000000"/>
                </a:solidFill>
                <a:latin typeface="Times New Roman" pitchFamily="18" charset="0"/>
                <a:cs typeface="Times New Roman" pitchFamily="18" charset="0"/>
              </a:rPr>
              <a:t>Hiện nay, nghề trồng cây ăn quả đang góp phần phát triển kinh tế, nâng cao đời sống nhân dân.</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690713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build="p" bldLvl="5"/>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73182" y="304799"/>
            <a:ext cx="8433719" cy="646331"/>
          </a:xfrm>
          <a:prstGeom prst="rect">
            <a:avLst/>
          </a:prstGeom>
        </p:spPr>
        <p:txBody>
          <a:bodyPr wrap="none">
            <a:spAutoFit/>
          </a:bodyPr>
          <a:lstStyle/>
          <a:p>
            <a:pPr>
              <a:lnSpc>
                <a:spcPct val="150000"/>
              </a:lnSpc>
            </a:pPr>
            <a:r>
              <a:rPr lang="en-US" sz="2400" b="1" u="sng" dirty="0" err="1">
                <a:solidFill>
                  <a:srgbClr val="FF0000"/>
                </a:solidFill>
                <a:latin typeface="Times New Roman"/>
                <a:ea typeface="Calibri"/>
                <a:cs typeface="Times New Roman"/>
              </a:rPr>
              <a:t>Họat</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động</a:t>
            </a:r>
            <a:r>
              <a:rPr lang="en-US" sz="2400" b="1" u="sng" dirty="0">
                <a:solidFill>
                  <a:srgbClr val="FF0000"/>
                </a:solidFill>
                <a:latin typeface="Times New Roman"/>
                <a:ea typeface="Calibri"/>
                <a:cs typeface="Times New Roman"/>
              </a:rPr>
              <a:t> 1.Tìm </a:t>
            </a:r>
            <a:r>
              <a:rPr lang="en-US" sz="2400" b="1" u="sng" dirty="0" err="1">
                <a:solidFill>
                  <a:srgbClr val="FF0000"/>
                </a:solidFill>
                <a:latin typeface="Times New Roman"/>
                <a:ea typeface="Calibri"/>
                <a:cs typeface="Times New Roman"/>
              </a:rPr>
              <a:t>hiểu</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vai</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trò</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vị</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trí</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của</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nghề</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trồng</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cây</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ăn</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quả</a:t>
            </a:r>
            <a:r>
              <a:rPr lang="en-US" sz="2400" b="1" u="sng" dirty="0">
                <a:solidFill>
                  <a:srgbClr val="FF0000"/>
                </a:solidFill>
                <a:latin typeface="Times New Roman"/>
                <a:ea typeface="Calibri"/>
                <a:cs typeface="Times New Roman"/>
              </a:rPr>
              <a:t>:</a:t>
            </a:r>
            <a:endParaRPr lang="en-US" sz="2400" dirty="0">
              <a:solidFill>
                <a:srgbClr val="FF0000"/>
              </a:solidFill>
              <a:effectLst/>
              <a:latin typeface="Times New Roman"/>
              <a:ea typeface="Calibri"/>
              <a:cs typeface="Times New Roman"/>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1109" y="1219200"/>
            <a:ext cx="5956300" cy="3614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1745673" y="5029200"/>
            <a:ext cx="6393097" cy="579967"/>
          </a:xfrm>
          <a:prstGeom prst="rect">
            <a:avLst/>
          </a:prstGeom>
        </p:spPr>
        <p:txBody>
          <a:bodyPr wrap="none">
            <a:spAutoFit/>
          </a:bodyPr>
          <a:lstStyle/>
          <a:p>
            <a:pPr>
              <a:lnSpc>
                <a:spcPct val="150000"/>
              </a:lnSpc>
            </a:pPr>
            <a:r>
              <a:rPr lang="en-US" sz="2400" b="1" dirty="0" err="1">
                <a:latin typeface="Times New Roman"/>
                <a:ea typeface="Calibri"/>
                <a:cs typeface="Times New Roman"/>
              </a:rPr>
              <a:t>Em</a:t>
            </a:r>
            <a:r>
              <a:rPr lang="en-US" sz="2400" b="1" dirty="0">
                <a:latin typeface="Times New Roman"/>
                <a:ea typeface="Calibri"/>
                <a:cs typeface="Times New Roman"/>
              </a:rPr>
              <a:t> </a:t>
            </a:r>
            <a:r>
              <a:rPr lang="en-US" sz="2400" b="1" dirty="0" err="1">
                <a:latin typeface="Times New Roman"/>
                <a:ea typeface="Calibri"/>
                <a:cs typeface="Times New Roman"/>
              </a:rPr>
              <a:t>hãy</a:t>
            </a:r>
            <a:r>
              <a:rPr lang="en-US" sz="2400" b="1" dirty="0">
                <a:latin typeface="Times New Roman"/>
                <a:ea typeface="Calibri"/>
                <a:cs typeface="Times New Roman"/>
              </a:rPr>
              <a:t> </a:t>
            </a:r>
            <a:r>
              <a:rPr lang="en-US" sz="2400" b="1" dirty="0" err="1">
                <a:latin typeface="Times New Roman"/>
                <a:ea typeface="Calibri"/>
                <a:cs typeface="Times New Roman"/>
              </a:rPr>
              <a:t>nêu</a:t>
            </a:r>
            <a:r>
              <a:rPr lang="en-US" sz="2400" b="1" dirty="0">
                <a:latin typeface="Times New Roman"/>
                <a:ea typeface="Calibri"/>
                <a:cs typeface="Times New Roman"/>
              </a:rPr>
              <a:t> </a:t>
            </a:r>
            <a:r>
              <a:rPr lang="en-US" sz="2400" b="1" dirty="0" err="1">
                <a:latin typeface="Times New Roman"/>
                <a:ea typeface="Calibri"/>
                <a:cs typeface="Times New Roman"/>
              </a:rPr>
              <a:t>vai</a:t>
            </a:r>
            <a:r>
              <a:rPr lang="en-US" sz="2400" b="1" dirty="0">
                <a:latin typeface="Times New Roman"/>
                <a:ea typeface="Calibri"/>
                <a:cs typeface="Times New Roman"/>
              </a:rPr>
              <a:t> </a:t>
            </a:r>
            <a:r>
              <a:rPr lang="en-US" sz="2400" b="1" dirty="0" err="1">
                <a:latin typeface="Times New Roman"/>
                <a:ea typeface="Calibri"/>
                <a:cs typeface="Times New Roman"/>
              </a:rPr>
              <a:t>trò</a:t>
            </a:r>
            <a:r>
              <a:rPr lang="en-US" sz="2400" b="1" dirty="0">
                <a:latin typeface="Times New Roman"/>
                <a:ea typeface="Calibri"/>
                <a:cs typeface="Times New Roman"/>
              </a:rPr>
              <a:t> </a:t>
            </a:r>
            <a:r>
              <a:rPr lang="en-US" sz="2400" b="1" dirty="0" err="1">
                <a:latin typeface="Times New Roman"/>
                <a:ea typeface="Calibri"/>
                <a:cs typeface="Times New Roman"/>
              </a:rPr>
              <a:t>của</a:t>
            </a:r>
            <a:r>
              <a:rPr lang="en-US" sz="2400" b="1" dirty="0">
                <a:latin typeface="Times New Roman"/>
                <a:ea typeface="Calibri"/>
                <a:cs typeface="Times New Roman"/>
              </a:rPr>
              <a:t> </a:t>
            </a:r>
            <a:r>
              <a:rPr lang="en-US" sz="2400" b="1" dirty="0" err="1">
                <a:latin typeface="Times New Roman"/>
                <a:ea typeface="Calibri"/>
                <a:cs typeface="Times New Roman"/>
              </a:rPr>
              <a:t>nghề</a:t>
            </a:r>
            <a:r>
              <a:rPr lang="en-US" sz="2400" b="1" dirty="0">
                <a:latin typeface="Times New Roman"/>
                <a:ea typeface="Calibri"/>
                <a:cs typeface="Times New Roman"/>
              </a:rPr>
              <a:t> </a:t>
            </a:r>
            <a:r>
              <a:rPr lang="en-US" sz="2400" b="1" dirty="0" err="1">
                <a:latin typeface="Times New Roman"/>
                <a:ea typeface="Calibri"/>
                <a:cs typeface="Times New Roman"/>
              </a:rPr>
              <a:t>trồng</a:t>
            </a:r>
            <a:r>
              <a:rPr lang="en-US" sz="2400" b="1" dirty="0">
                <a:latin typeface="Times New Roman"/>
                <a:ea typeface="Calibri"/>
                <a:cs typeface="Times New Roman"/>
              </a:rPr>
              <a:t> </a:t>
            </a:r>
            <a:r>
              <a:rPr lang="en-US" sz="2400" b="1" dirty="0" err="1">
                <a:latin typeface="Times New Roman"/>
                <a:ea typeface="Calibri"/>
                <a:cs typeface="Times New Roman"/>
              </a:rPr>
              <a:t>cây</a:t>
            </a:r>
            <a:r>
              <a:rPr lang="en-US" sz="2400" b="1" dirty="0">
                <a:latin typeface="Times New Roman"/>
                <a:ea typeface="Calibri"/>
                <a:cs typeface="Times New Roman"/>
              </a:rPr>
              <a:t> </a:t>
            </a:r>
            <a:r>
              <a:rPr lang="en-US" sz="2400" b="1" dirty="0" err="1">
                <a:latin typeface="Times New Roman"/>
                <a:ea typeface="Calibri"/>
                <a:cs typeface="Times New Roman"/>
              </a:rPr>
              <a:t>ăn</a:t>
            </a:r>
            <a:r>
              <a:rPr lang="en-US" sz="2400" b="1" dirty="0">
                <a:latin typeface="Times New Roman"/>
                <a:ea typeface="Calibri"/>
                <a:cs typeface="Times New Roman"/>
              </a:rPr>
              <a:t> </a:t>
            </a:r>
            <a:r>
              <a:rPr lang="en-US" sz="2400" b="1" dirty="0" err="1">
                <a:latin typeface="Times New Roman"/>
                <a:ea typeface="Calibri"/>
                <a:cs typeface="Times New Roman"/>
              </a:rPr>
              <a:t>quả</a:t>
            </a:r>
            <a:r>
              <a:rPr lang="en-US" sz="2400" b="1" dirty="0">
                <a:latin typeface="Times New Roman"/>
                <a:ea typeface="Calibri"/>
                <a:cs typeface="Times New Roman"/>
              </a:rPr>
              <a:t>?</a:t>
            </a:r>
            <a:endParaRPr lang="en-US" sz="2400" dirty="0">
              <a:effectLst/>
              <a:latin typeface="Times New Roman"/>
              <a:ea typeface="Calibri"/>
              <a:cs typeface="Times New Roman"/>
            </a:endParaRPr>
          </a:p>
        </p:txBody>
      </p:sp>
    </p:spTree>
    <p:extLst>
      <p:ext uri="{BB962C8B-B14F-4D97-AF65-F5344CB8AC3E}">
        <p14:creationId xmlns:p14="http://schemas.microsoft.com/office/powerpoint/2010/main" val="1797498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circle(in)">
                                      <p:cBhvr>
                                        <p:cTn id="7" dur="20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1836" y="2133600"/>
            <a:ext cx="8194964" cy="1754326"/>
          </a:xfrm>
          <a:prstGeom prst="rect">
            <a:avLst/>
          </a:prstGeom>
        </p:spPr>
        <p:txBody>
          <a:bodyPr wrap="square">
            <a:spAutoFit/>
          </a:bodyPr>
          <a:lstStyle/>
          <a:p>
            <a:pPr lvl="0">
              <a:lnSpc>
                <a:spcPct val="150000"/>
              </a:lnSpc>
            </a:pP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Cung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cấp</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thực</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phẩm</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có</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giá</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trị</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dinh</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dưỡng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cao</a:t>
            </a:r>
            <a:r>
              <a:rPr lang="en-US" sz="2400" b="1" dirty="0">
                <a:solidFill>
                  <a:prstClr val="black"/>
                </a:solidFill>
                <a:latin typeface="Times New Roman"/>
                <a:ea typeface="Calibri"/>
                <a:cs typeface="Times New Roman"/>
              </a:rPr>
              <a:t>.</a:t>
            </a:r>
          </a:p>
          <a:p>
            <a:pPr lvl="0">
              <a:lnSpc>
                <a:spcPct val="150000"/>
              </a:lnSpc>
            </a:pP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Cung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cấp</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nguyên</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liệu</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cho</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công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nghiệp</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chế</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biến</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thực</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phẩm</a:t>
            </a:r>
            <a:r>
              <a:rPr lang="en-US" sz="2400" b="1" dirty="0">
                <a:solidFill>
                  <a:prstClr val="black"/>
                </a:solidFill>
                <a:latin typeface="Times New Roman"/>
                <a:ea typeface="Calibri"/>
                <a:cs typeface="Times New Roman"/>
              </a:rPr>
              <a:t>.</a:t>
            </a:r>
          </a:p>
          <a:p>
            <a:pPr lvl="0">
              <a:lnSpc>
                <a:spcPct val="150000"/>
              </a:lnSpc>
            </a:pP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Là</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mặt</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hàng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xuất</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khẩu</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có</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giá</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trị</a:t>
            </a:r>
            <a:r>
              <a:rPr lang="en-US" sz="2400" b="1" dirty="0">
                <a:solidFill>
                  <a:prstClr val="black"/>
                </a:solidFill>
                <a:latin typeface="Times New Roman"/>
                <a:ea typeface="Calibri"/>
                <a:cs typeface="Times New Roman"/>
              </a:rPr>
              <a:t>.</a:t>
            </a:r>
          </a:p>
        </p:txBody>
      </p:sp>
      <p:sp>
        <p:nvSpPr>
          <p:cNvPr id="7" name="Rectangle 6"/>
          <p:cNvSpPr/>
          <p:nvPr/>
        </p:nvSpPr>
        <p:spPr>
          <a:xfrm>
            <a:off x="491836" y="1341796"/>
            <a:ext cx="5793381" cy="646331"/>
          </a:xfrm>
          <a:prstGeom prst="rect">
            <a:avLst/>
          </a:prstGeom>
        </p:spPr>
        <p:txBody>
          <a:bodyPr wrap="none">
            <a:spAutoFit/>
          </a:bodyPr>
          <a:lstStyle/>
          <a:p>
            <a:pPr>
              <a:lnSpc>
                <a:spcPct val="150000"/>
              </a:lnSpc>
            </a:pPr>
            <a:r>
              <a:rPr lang="en-US" sz="2400" b="1" u="sng" dirty="0">
                <a:solidFill>
                  <a:srgbClr val="FF0000"/>
                </a:solidFill>
                <a:latin typeface="Times New Roman"/>
                <a:ea typeface="Calibri"/>
                <a:cs typeface="Times New Roman"/>
              </a:rPr>
              <a:t>I. </a:t>
            </a:r>
            <a:r>
              <a:rPr lang="en-US" sz="2400" b="1" u="sng" dirty="0" err="1">
                <a:solidFill>
                  <a:srgbClr val="FF0000"/>
                </a:solidFill>
                <a:latin typeface="Times New Roman"/>
                <a:ea typeface="Calibri"/>
                <a:cs typeface="Times New Roman"/>
              </a:rPr>
              <a:t>Vai</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trò</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vị</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trí</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của</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nghề</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trồng</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cây</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ăn</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quả</a:t>
            </a:r>
            <a:r>
              <a:rPr lang="en-US" sz="2400" b="1" u="sng" dirty="0">
                <a:latin typeface="Times New Roman"/>
                <a:ea typeface="Calibri"/>
                <a:cs typeface="Times New Roman"/>
              </a:rPr>
              <a:t>:</a:t>
            </a:r>
            <a:endParaRPr lang="en-US" sz="2400" dirty="0">
              <a:effectLst/>
              <a:latin typeface="Times New Roman"/>
              <a:ea typeface="Calibri"/>
              <a:cs typeface="Times New Roman"/>
            </a:endParaRPr>
          </a:p>
        </p:txBody>
      </p:sp>
      <p:sp>
        <p:nvSpPr>
          <p:cNvPr id="8" name="Rectangle 7"/>
          <p:cNvSpPr/>
          <p:nvPr/>
        </p:nvSpPr>
        <p:spPr>
          <a:xfrm>
            <a:off x="949036" y="218182"/>
            <a:ext cx="6705600" cy="1077218"/>
          </a:xfrm>
          <a:prstGeom prst="rect">
            <a:avLst/>
          </a:prstGeom>
        </p:spPr>
        <p:txBody>
          <a:bodyPr wrap="square">
            <a:spAutoFit/>
          </a:bodyPr>
          <a:lstStyle/>
          <a:p>
            <a:pPr algn="ctr"/>
            <a:r>
              <a:rPr lang="en-US" sz="3200" b="1" dirty="0" err="1">
                <a:solidFill>
                  <a:srgbClr val="FF0000"/>
                </a:solidFill>
                <a:latin typeface="Times New Roman"/>
                <a:ea typeface="Calibri"/>
                <a:cs typeface="Times New Roman"/>
              </a:rPr>
              <a:t>Bài</a:t>
            </a:r>
            <a:r>
              <a:rPr lang="en-US" sz="3200" b="1" dirty="0">
                <a:solidFill>
                  <a:srgbClr val="FF0000"/>
                </a:solidFill>
                <a:latin typeface="Times New Roman"/>
                <a:ea typeface="Calibri"/>
                <a:cs typeface="Times New Roman"/>
              </a:rPr>
              <a:t> 1: GIỚI THIỆU NGHỀ TRỒNG CÂY ĂN QUẢ</a:t>
            </a:r>
            <a:endParaRPr lang="en-US" sz="3200" dirty="0">
              <a:effectLst/>
              <a:latin typeface="Times New Roman"/>
              <a:ea typeface="Calibri"/>
              <a:cs typeface="Times New Roman"/>
            </a:endParaRPr>
          </a:p>
        </p:txBody>
      </p:sp>
    </p:spTree>
    <p:extLst>
      <p:ext uri="{BB962C8B-B14F-4D97-AF65-F5344CB8AC3E}">
        <p14:creationId xmlns:p14="http://schemas.microsoft.com/office/powerpoint/2010/main" val="3799784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2455" y="0"/>
            <a:ext cx="8305800" cy="1200329"/>
          </a:xfrm>
          <a:prstGeom prst="rect">
            <a:avLst/>
          </a:prstGeom>
        </p:spPr>
        <p:txBody>
          <a:bodyPr wrap="square">
            <a:spAutoFit/>
          </a:bodyPr>
          <a:lstStyle/>
          <a:p>
            <a:pPr>
              <a:lnSpc>
                <a:spcPct val="150000"/>
              </a:lnSpc>
            </a:pPr>
            <a:r>
              <a:rPr lang="en-US" sz="2400" b="1" u="sng" dirty="0" err="1">
                <a:solidFill>
                  <a:srgbClr val="FF0000"/>
                </a:solidFill>
                <a:latin typeface="Times New Roman"/>
                <a:ea typeface="Calibri"/>
                <a:cs typeface="Times New Roman"/>
              </a:rPr>
              <a:t>Hoạt</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động</a:t>
            </a:r>
            <a:r>
              <a:rPr lang="en-US" sz="2400" b="1" u="sng" dirty="0">
                <a:solidFill>
                  <a:srgbClr val="FF0000"/>
                </a:solidFill>
                <a:latin typeface="Times New Roman"/>
                <a:ea typeface="Calibri"/>
                <a:cs typeface="Times New Roman"/>
              </a:rPr>
              <a:t> 2:</a:t>
            </a:r>
          </a:p>
          <a:p>
            <a:pPr>
              <a:lnSpc>
                <a:spcPct val="150000"/>
              </a:lnSpc>
            </a:pPr>
            <a:r>
              <a:rPr lang="en-US" sz="2400" b="1" u="sng" dirty="0" err="1">
                <a:solidFill>
                  <a:srgbClr val="FF0000"/>
                </a:solidFill>
                <a:latin typeface="Times New Roman"/>
                <a:ea typeface="Calibri"/>
                <a:cs typeface="Times New Roman"/>
              </a:rPr>
              <a:t>Tìm</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hiểu</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đặc</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điểm</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và</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yêu</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cầu</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của</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nghề</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trồng</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cây</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ăn</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quả</a:t>
            </a:r>
            <a:r>
              <a:rPr lang="en-US" sz="2400" b="1" u="sng" dirty="0">
                <a:solidFill>
                  <a:srgbClr val="FF0000"/>
                </a:solidFill>
                <a:latin typeface="Times New Roman"/>
                <a:ea typeface="Calibri"/>
                <a:cs typeface="Times New Roman"/>
              </a:rPr>
              <a:t>:</a:t>
            </a:r>
            <a:endParaRPr lang="en-US" sz="2400" dirty="0">
              <a:solidFill>
                <a:srgbClr val="FF0000"/>
              </a:solidFill>
              <a:latin typeface="Times New Roman"/>
              <a:ea typeface="Calibri"/>
              <a:cs typeface="Times New Roman"/>
            </a:endParaRPr>
          </a:p>
        </p:txBody>
      </p:sp>
      <p:sp>
        <p:nvSpPr>
          <p:cNvPr id="4" name="Rectangle 3"/>
          <p:cNvSpPr/>
          <p:nvPr/>
        </p:nvSpPr>
        <p:spPr>
          <a:xfrm>
            <a:off x="318654" y="4133045"/>
            <a:ext cx="8672945" cy="646331"/>
          </a:xfrm>
          <a:prstGeom prst="rect">
            <a:avLst/>
          </a:prstGeom>
        </p:spPr>
        <p:txBody>
          <a:bodyPr wrap="square">
            <a:spAutoFit/>
          </a:bodyPr>
          <a:lstStyle/>
          <a:p>
            <a:pPr>
              <a:lnSpc>
                <a:spcPct val="150000"/>
              </a:lnSpc>
            </a:pPr>
            <a:r>
              <a:rPr lang="en-US" sz="2400" b="1" dirty="0">
                <a:solidFill>
                  <a:prstClr val="black"/>
                </a:solidFill>
                <a:latin typeface="Times New Roman"/>
                <a:ea typeface="Calibri"/>
                <a:cs typeface="Times New Roman"/>
              </a:rPr>
              <a:t>4.Nghề </a:t>
            </a:r>
            <a:r>
              <a:rPr lang="en-US" sz="2400" b="1" dirty="0" err="1">
                <a:solidFill>
                  <a:prstClr val="black"/>
                </a:solidFill>
                <a:latin typeface="Times New Roman"/>
                <a:ea typeface="Calibri"/>
                <a:cs typeface="Times New Roman"/>
              </a:rPr>
              <a:t>trồng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cây</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ăn</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quả</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làm</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việc</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trong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điều</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kiện</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lao</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động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nào</a:t>
            </a:r>
            <a:r>
              <a:rPr lang="en-US" sz="2400" b="1" dirty="0">
                <a:solidFill>
                  <a:prstClr val="black"/>
                </a:solidFill>
                <a:latin typeface="Times New Roman"/>
                <a:ea typeface="Calibri"/>
                <a:cs typeface="Times New Roman"/>
              </a:rPr>
              <a:t>?</a:t>
            </a:r>
          </a:p>
        </p:txBody>
      </p:sp>
      <p:sp>
        <p:nvSpPr>
          <p:cNvPr id="6" name="Rectangle 5"/>
          <p:cNvSpPr/>
          <p:nvPr/>
        </p:nvSpPr>
        <p:spPr>
          <a:xfrm>
            <a:off x="396084" y="1228034"/>
            <a:ext cx="8459367" cy="579967"/>
          </a:xfrm>
          <a:prstGeom prst="rect">
            <a:avLst/>
          </a:prstGeom>
        </p:spPr>
        <p:txBody>
          <a:bodyPr wrap="none">
            <a:spAutoFit/>
          </a:bodyPr>
          <a:lstStyle/>
          <a:p>
            <a:pPr lvl="0">
              <a:lnSpc>
                <a:spcPct val="150000"/>
              </a:lnSpc>
            </a:pPr>
            <a:r>
              <a:rPr lang="en-US" sz="2400" b="1" dirty="0">
                <a:solidFill>
                  <a:prstClr val="black"/>
                </a:solidFill>
                <a:latin typeface="Times New Roman"/>
                <a:ea typeface="Calibri"/>
                <a:cs typeface="Times New Roman"/>
              </a:rPr>
              <a:t>1.Em </a:t>
            </a:r>
            <a:r>
              <a:rPr lang="en-US" sz="2400" b="1" dirty="0" err="1">
                <a:solidFill>
                  <a:prstClr val="black"/>
                </a:solidFill>
                <a:latin typeface="Times New Roman"/>
                <a:ea typeface="Calibri"/>
                <a:cs typeface="Times New Roman"/>
              </a:rPr>
              <a:t>hãy</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nêu</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đối</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tượng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lao</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động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của</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nghề</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trồng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cây</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ăn</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quả</a:t>
            </a:r>
            <a:r>
              <a:rPr lang="en-US" sz="2400" b="1" dirty="0">
                <a:solidFill>
                  <a:prstClr val="black"/>
                </a:solidFill>
                <a:latin typeface="Times New Roman"/>
                <a:ea typeface="Calibri"/>
                <a:cs typeface="Times New Roman"/>
              </a:rPr>
              <a:t> ?  </a:t>
            </a:r>
          </a:p>
        </p:txBody>
      </p:sp>
      <p:sp>
        <p:nvSpPr>
          <p:cNvPr id="7" name="Rectangle 6"/>
          <p:cNvSpPr/>
          <p:nvPr/>
        </p:nvSpPr>
        <p:spPr>
          <a:xfrm>
            <a:off x="382229" y="2057400"/>
            <a:ext cx="8166026" cy="1133965"/>
          </a:xfrm>
          <a:prstGeom prst="rect">
            <a:avLst/>
          </a:prstGeom>
        </p:spPr>
        <p:txBody>
          <a:bodyPr wrap="square">
            <a:spAutoFit/>
          </a:bodyPr>
          <a:lstStyle/>
          <a:p>
            <a:pPr lvl="0">
              <a:lnSpc>
                <a:spcPct val="150000"/>
              </a:lnSpc>
            </a:pPr>
            <a:r>
              <a:rPr lang="en-US" sz="2400" b="1" dirty="0">
                <a:solidFill>
                  <a:prstClr val="black"/>
                </a:solidFill>
                <a:latin typeface="Times New Roman"/>
                <a:ea typeface="Calibri"/>
                <a:cs typeface="Times New Roman"/>
              </a:rPr>
              <a:t>2.Nội dung </a:t>
            </a:r>
            <a:r>
              <a:rPr lang="en-US" sz="2400" b="1" dirty="0" err="1">
                <a:solidFill>
                  <a:prstClr val="black"/>
                </a:solidFill>
                <a:latin typeface="Times New Roman"/>
                <a:ea typeface="Calibri"/>
                <a:cs typeface="Times New Roman"/>
              </a:rPr>
              <a:t>lao</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động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của</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nghề</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trồng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cây</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ăn</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quả</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bao</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gồm</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những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công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việc</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nào</a:t>
            </a:r>
            <a:r>
              <a:rPr lang="en-US" sz="2400" b="1" dirty="0">
                <a:solidFill>
                  <a:prstClr val="black"/>
                </a:solidFill>
                <a:latin typeface="Times New Roman"/>
                <a:ea typeface="Calibri"/>
                <a:cs typeface="Times New Roman"/>
              </a:rPr>
              <a:t>?</a:t>
            </a:r>
          </a:p>
        </p:txBody>
      </p:sp>
      <p:sp>
        <p:nvSpPr>
          <p:cNvPr id="8" name="Rectangle 7"/>
          <p:cNvSpPr/>
          <p:nvPr/>
        </p:nvSpPr>
        <p:spPr>
          <a:xfrm>
            <a:off x="416866" y="3429000"/>
            <a:ext cx="8318694" cy="1107996"/>
          </a:xfrm>
          <a:prstGeom prst="rect">
            <a:avLst/>
          </a:prstGeom>
        </p:spPr>
        <p:txBody>
          <a:bodyPr wrap="square">
            <a:spAutoFit/>
          </a:bodyPr>
          <a:lstStyle/>
          <a:p>
            <a:r>
              <a:rPr lang="en-US" sz="2400" b="1" dirty="0">
                <a:solidFill>
                  <a:prstClr val="black"/>
                </a:solidFill>
                <a:latin typeface="Times New Roman"/>
                <a:ea typeface="Calibri"/>
                <a:cs typeface="Times New Roman"/>
              </a:rPr>
              <a:t>3.Nghề </a:t>
            </a:r>
            <a:r>
              <a:rPr lang="en-US" sz="2400" b="1" dirty="0" err="1">
                <a:solidFill>
                  <a:prstClr val="black"/>
                </a:solidFill>
                <a:latin typeface="Times New Roman"/>
                <a:ea typeface="Calibri"/>
                <a:cs typeface="Times New Roman"/>
              </a:rPr>
              <a:t>trồng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cây</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ăn</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quả</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sử</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dụng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những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loại</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công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cụ</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lao</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động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nào</a:t>
            </a:r>
            <a:endParaRPr lang="en-US" sz="2400" b="1" dirty="0">
              <a:solidFill>
                <a:prstClr val="black"/>
              </a:solidFill>
              <a:latin typeface="Times New Roman"/>
              <a:ea typeface="Calibri"/>
              <a:cs typeface="Times New Roman"/>
            </a:endParaRPr>
          </a:p>
          <a:p>
            <a:endParaRPr lang="en-US" b="1" dirty="0"/>
          </a:p>
        </p:txBody>
      </p:sp>
      <p:sp>
        <p:nvSpPr>
          <p:cNvPr id="9" name="Rectangle 8"/>
          <p:cNvSpPr/>
          <p:nvPr/>
        </p:nvSpPr>
        <p:spPr>
          <a:xfrm>
            <a:off x="541288" y="5066299"/>
            <a:ext cx="7345281" cy="461665"/>
          </a:xfrm>
          <a:prstGeom prst="rect">
            <a:avLst/>
          </a:prstGeom>
        </p:spPr>
        <p:txBody>
          <a:bodyPr wrap="none">
            <a:spAutoFit/>
          </a:bodyPr>
          <a:lstStyle/>
          <a:p>
            <a:r>
              <a:rPr lang="en-US" sz="2400" b="1" dirty="0">
                <a:solidFill>
                  <a:prstClr val="black"/>
                </a:solidFill>
                <a:latin typeface="Times New Roman"/>
                <a:ea typeface="Calibri"/>
                <a:cs typeface="Times New Roman"/>
              </a:rPr>
              <a:t>5.Em </a:t>
            </a:r>
            <a:r>
              <a:rPr lang="en-US" sz="2400" b="1" dirty="0" err="1">
                <a:solidFill>
                  <a:prstClr val="black"/>
                </a:solidFill>
                <a:latin typeface="Times New Roman"/>
                <a:ea typeface="Calibri"/>
                <a:cs typeface="Times New Roman"/>
              </a:rPr>
              <a:t>hãy</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nêu</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sản</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phẩm</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của</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nghề</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trồng</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cây</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ăn</a:t>
            </a:r>
            <a:r>
              <a:rPr lang="en-US" sz="2400" b="1" dirty="0">
                <a:solidFill>
                  <a:prstClr val="black"/>
                </a:solidFill>
                <a:latin typeface="Times New Roman"/>
                <a:ea typeface="Calibri"/>
                <a:cs typeface="Times New Roman"/>
              </a:rPr>
              <a:t> </a:t>
            </a:r>
            <a:r>
              <a:rPr lang="en-US" sz="2400" b="1" dirty="0" err="1">
                <a:solidFill>
                  <a:prstClr val="black"/>
                </a:solidFill>
                <a:latin typeface="Times New Roman"/>
                <a:ea typeface="Calibri"/>
                <a:cs typeface="Times New Roman"/>
              </a:rPr>
              <a:t>quả</a:t>
            </a:r>
            <a:r>
              <a:rPr lang="en-US" sz="2400" b="1" dirty="0">
                <a:solidFill>
                  <a:prstClr val="black"/>
                </a:solidFill>
                <a:latin typeface="Times New Roman"/>
                <a:ea typeface="Calibri"/>
                <a:cs typeface="Times New Roman"/>
              </a:rPr>
              <a:t>?    </a:t>
            </a:r>
            <a:endParaRPr lang="en-US" b="1" dirty="0"/>
          </a:p>
        </p:txBody>
      </p:sp>
    </p:spTree>
    <p:extLst>
      <p:ext uri="{BB962C8B-B14F-4D97-AF65-F5344CB8AC3E}">
        <p14:creationId xmlns:p14="http://schemas.microsoft.com/office/powerpoint/2010/main" val="312027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circle(in)">
                                      <p:cBhvr>
                                        <p:cTn id="23" dur="20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0" y="1316089"/>
            <a:ext cx="4554452" cy="579967"/>
          </a:xfrm>
          <a:prstGeom prst="rect">
            <a:avLst/>
          </a:prstGeom>
        </p:spPr>
        <p:txBody>
          <a:bodyPr wrap="none">
            <a:spAutoFit/>
          </a:bodyPr>
          <a:lstStyle/>
          <a:p>
            <a:pPr>
              <a:lnSpc>
                <a:spcPct val="150000"/>
              </a:lnSpc>
            </a:pPr>
            <a:r>
              <a:rPr lang="en-US" sz="2400" b="1" u="sng" dirty="0" err="1">
                <a:solidFill>
                  <a:srgbClr val="FF0000"/>
                </a:solidFill>
                <a:latin typeface="Times New Roman"/>
                <a:ea typeface="Calibri"/>
                <a:cs typeface="Times New Roman"/>
              </a:rPr>
              <a:t>II.Đặc</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điểm</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và</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yêu</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cầu</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của</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nghề</a:t>
            </a:r>
            <a:r>
              <a:rPr lang="en-US" sz="2400" b="1" u="sng" dirty="0">
                <a:solidFill>
                  <a:srgbClr val="FF0000"/>
                </a:solidFill>
                <a:latin typeface="Times New Roman"/>
                <a:ea typeface="Calibri"/>
                <a:cs typeface="Times New Roman"/>
              </a:rPr>
              <a:t>:</a:t>
            </a:r>
            <a:endParaRPr lang="en-US" sz="2400" dirty="0">
              <a:solidFill>
                <a:srgbClr val="FF0000"/>
              </a:solidFill>
              <a:effectLst/>
              <a:latin typeface="Times New Roman"/>
              <a:ea typeface="Calibri"/>
              <a:cs typeface="Times New Roman"/>
            </a:endParaRPr>
          </a:p>
        </p:txBody>
      </p:sp>
      <p:sp>
        <p:nvSpPr>
          <p:cNvPr id="3" name="Rectangle 2"/>
          <p:cNvSpPr/>
          <p:nvPr/>
        </p:nvSpPr>
        <p:spPr>
          <a:xfrm>
            <a:off x="436417" y="1962420"/>
            <a:ext cx="2970685" cy="579967"/>
          </a:xfrm>
          <a:prstGeom prst="rect">
            <a:avLst/>
          </a:prstGeom>
        </p:spPr>
        <p:txBody>
          <a:bodyPr wrap="none">
            <a:spAutoFit/>
          </a:bodyPr>
          <a:lstStyle/>
          <a:p>
            <a:pPr>
              <a:lnSpc>
                <a:spcPct val="150000"/>
              </a:lnSpc>
            </a:pPr>
            <a:r>
              <a:rPr lang="en-US" sz="2400" b="1" i="1" u="sng" dirty="0">
                <a:solidFill>
                  <a:srgbClr val="0070C0"/>
                </a:solidFill>
                <a:latin typeface="Times New Roman"/>
                <a:ea typeface="Calibri"/>
                <a:cs typeface="Times New Roman"/>
              </a:rPr>
              <a:t>1.Đặc </a:t>
            </a:r>
            <a:r>
              <a:rPr lang="en-US" sz="2400" b="1" i="1" u="sng" dirty="0" err="1">
                <a:solidFill>
                  <a:srgbClr val="0070C0"/>
                </a:solidFill>
                <a:latin typeface="Times New Roman"/>
                <a:ea typeface="Calibri"/>
                <a:cs typeface="Times New Roman"/>
              </a:rPr>
              <a:t>điểm</a:t>
            </a:r>
            <a:r>
              <a:rPr lang="en-US" sz="2400" b="1" i="1" u="sng" dirty="0">
                <a:solidFill>
                  <a:srgbClr val="0070C0"/>
                </a:solidFill>
                <a:latin typeface="Times New Roman"/>
                <a:ea typeface="Calibri"/>
                <a:cs typeface="Times New Roman"/>
              </a:rPr>
              <a:t> </a:t>
            </a:r>
            <a:r>
              <a:rPr lang="en-US" sz="2400" b="1" i="1" u="sng" dirty="0" err="1">
                <a:solidFill>
                  <a:srgbClr val="0070C0"/>
                </a:solidFill>
                <a:latin typeface="Times New Roman"/>
                <a:ea typeface="Calibri"/>
                <a:cs typeface="Times New Roman"/>
              </a:rPr>
              <a:t>của</a:t>
            </a:r>
            <a:r>
              <a:rPr lang="en-US" sz="2400" b="1" i="1" u="sng" dirty="0">
                <a:solidFill>
                  <a:srgbClr val="0070C0"/>
                </a:solidFill>
                <a:latin typeface="Times New Roman"/>
                <a:ea typeface="Calibri"/>
                <a:cs typeface="Times New Roman"/>
              </a:rPr>
              <a:t> </a:t>
            </a:r>
            <a:r>
              <a:rPr lang="en-US" sz="2400" b="1" i="1" u="sng" dirty="0" err="1">
                <a:solidFill>
                  <a:srgbClr val="0070C0"/>
                </a:solidFill>
                <a:latin typeface="Times New Roman"/>
                <a:ea typeface="Calibri"/>
                <a:cs typeface="Times New Roman"/>
              </a:rPr>
              <a:t>nghề</a:t>
            </a:r>
            <a:r>
              <a:rPr lang="en-US" sz="2400" b="1" i="1" u="sng" dirty="0">
                <a:solidFill>
                  <a:srgbClr val="0070C0"/>
                </a:solidFill>
                <a:latin typeface="Times New Roman"/>
                <a:ea typeface="Calibri"/>
                <a:cs typeface="Times New Roman"/>
              </a:rPr>
              <a:t>:</a:t>
            </a:r>
            <a:endParaRPr lang="en-US" sz="2400" dirty="0">
              <a:solidFill>
                <a:srgbClr val="0070C0"/>
              </a:solidFill>
              <a:effectLst/>
              <a:latin typeface="Times New Roman"/>
              <a:ea typeface="Calibri"/>
              <a:cs typeface="Times New Roman"/>
            </a:endParaRPr>
          </a:p>
        </p:txBody>
      </p:sp>
      <p:sp>
        <p:nvSpPr>
          <p:cNvPr id="4" name="Rectangle 3"/>
          <p:cNvSpPr/>
          <p:nvPr/>
        </p:nvSpPr>
        <p:spPr>
          <a:xfrm>
            <a:off x="266700" y="2645803"/>
            <a:ext cx="8229600" cy="3416320"/>
          </a:xfrm>
          <a:prstGeom prst="rect">
            <a:avLst/>
          </a:prstGeom>
        </p:spPr>
        <p:txBody>
          <a:bodyPr wrap="square">
            <a:spAutoFit/>
          </a:bodyPr>
          <a:lstStyle/>
          <a:p>
            <a:pPr>
              <a:lnSpc>
                <a:spcPct val="150000"/>
              </a:lnSpc>
            </a:pPr>
            <a:r>
              <a:rPr lang="en-US" sz="2400" b="1" dirty="0">
                <a:latin typeface="Times New Roman"/>
                <a:ea typeface="Calibri"/>
                <a:cs typeface="Times New Roman"/>
              </a:rPr>
              <a:t>a) </a:t>
            </a:r>
            <a:r>
              <a:rPr lang="en-US" sz="2400" b="1" dirty="0" err="1">
                <a:latin typeface="Times New Roman"/>
                <a:ea typeface="Calibri"/>
                <a:cs typeface="Times New Roman"/>
              </a:rPr>
              <a:t>Đối</a:t>
            </a:r>
            <a:r>
              <a:rPr lang="en-US" sz="2400" b="1" dirty="0">
                <a:latin typeface="Times New Roman"/>
                <a:ea typeface="Calibri"/>
                <a:cs typeface="Times New Roman"/>
              </a:rPr>
              <a:t> </a:t>
            </a:r>
            <a:r>
              <a:rPr lang="en-US" sz="2400" b="1" dirty="0" err="1">
                <a:latin typeface="Times New Roman"/>
                <a:ea typeface="Calibri"/>
                <a:cs typeface="Times New Roman"/>
              </a:rPr>
              <a:t>tượng</a:t>
            </a:r>
            <a:r>
              <a:rPr lang="en-US" sz="2400" b="1" dirty="0">
                <a:latin typeface="Times New Roman"/>
                <a:ea typeface="Calibri"/>
                <a:cs typeface="Times New Roman"/>
              </a:rPr>
              <a:t> </a:t>
            </a:r>
            <a:r>
              <a:rPr lang="en-US" sz="2400" b="1" dirty="0" err="1">
                <a:latin typeface="Times New Roman"/>
                <a:ea typeface="Calibri"/>
                <a:cs typeface="Times New Roman"/>
              </a:rPr>
              <a:t>lao</a:t>
            </a:r>
            <a:r>
              <a:rPr lang="en-US" sz="2400" b="1" dirty="0">
                <a:latin typeface="Times New Roman"/>
                <a:ea typeface="Calibri"/>
                <a:cs typeface="Times New Roman"/>
              </a:rPr>
              <a:t> </a:t>
            </a:r>
            <a:r>
              <a:rPr lang="en-US" sz="2400" b="1" dirty="0" err="1">
                <a:latin typeface="Times New Roman"/>
                <a:ea typeface="Calibri"/>
                <a:cs typeface="Times New Roman"/>
              </a:rPr>
              <a:t>động</a:t>
            </a:r>
            <a:r>
              <a:rPr lang="en-US" sz="2400" b="1" dirty="0">
                <a:latin typeface="Times New Roman"/>
                <a:ea typeface="Calibri"/>
                <a:cs typeface="Times New Roman"/>
              </a:rPr>
              <a:t>: </a:t>
            </a:r>
            <a:r>
              <a:rPr lang="en-US" sz="2400" b="1" dirty="0" err="1">
                <a:latin typeface="Times New Roman"/>
                <a:ea typeface="Calibri"/>
                <a:cs typeface="Times New Roman"/>
              </a:rPr>
              <a:t>là</a:t>
            </a:r>
            <a:r>
              <a:rPr lang="en-US" sz="2400" b="1" dirty="0">
                <a:latin typeface="Times New Roman"/>
                <a:ea typeface="Calibri"/>
                <a:cs typeface="Times New Roman"/>
              </a:rPr>
              <a:t> </a:t>
            </a:r>
            <a:r>
              <a:rPr lang="en-US" sz="2400" b="1" dirty="0" err="1">
                <a:latin typeface="Times New Roman"/>
                <a:ea typeface="Calibri"/>
                <a:cs typeface="Times New Roman"/>
              </a:rPr>
              <a:t>các</a:t>
            </a:r>
            <a:r>
              <a:rPr lang="en-US" sz="2400" b="1" dirty="0">
                <a:latin typeface="Times New Roman"/>
                <a:ea typeface="Calibri"/>
                <a:cs typeface="Times New Roman"/>
              </a:rPr>
              <a:t> </a:t>
            </a:r>
            <a:r>
              <a:rPr lang="en-US" sz="2400" b="1" dirty="0" err="1">
                <a:latin typeface="Times New Roman"/>
                <a:ea typeface="Calibri"/>
                <a:cs typeface="Times New Roman"/>
              </a:rPr>
              <a:t>loại</a:t>
            </a:r>
            <a:r>
              <a:rPr lang="en-US" sz="2400" b="1" dirty="0">
                <a:latin typeface="Times New Roman"/>
                <a:ea typeface="Calibri"/>
                <a:cs typeface="Times New Roman"/>
              </a:rPr>
              <a:t> </a:t>
            </a:r>
            <a:r>
              <a:rPr lang="en-US" sz="2400" b="1" dirty="0" err="1">
                <a:latin typeface="Times New Roman"/>
                <a:ea typeface="Calibri"/>
                <a:cs typeface="Times New Roman"/>
              </a:rPr>
              <a:t>cây</a:t>
            </a:r>
            <a:r>
              <a:rPr lang="en-US" sz="2400" b="1" dirty="0">
                <a:latin typeface="Times New Roman"/>
                <a:ea typeface="Calibri"/>
                <a:cs typeface="Times New Roman"/>
              </a:rPr>
              <a:t> </a:t>
            </a:r>
            <a:r>
              <a:rPr lang="en-US" sz="2400" b="1" dirty="0" err="1">
                <a:latin typeface="Times New Roman"/>
                <a:ea typeface="Calibri"/>
                <a:cs typeface="Times New Roman"/>
              </a:rPr>
              <a:t>ăn</a:t>
            </a:r>
            <a:r>
              <a:rPr lang="en-US" sz="2400" b="1" dirty="0">
                <a:latin typeface="Times New Roman"/>
                <a:ea typeface="Calibri"/>
                <a:cs typeface="Times New Roman"/>
              </a:rPr>
              <a:t> </a:t>
            </a:r>
            <a:r>
              <a:rPr lang="en-US" sz="2400" b="1" dirty="0" err="1">
                <a:latin typeface="Times New Roman"/>
                <a:ea typeface="Calibri"/>
                <a:cs typeface="Times New Roman"/>
              </a:rPr>
              <a:t>quả</a:t>
            </a:r>
            <a:endParaRPr lang="en-US" sz="2400" b="1" dirty="0">
              <a:latin typeface="Times New Roman"/>
              <a:ea typeface="Calibri"/>
              <a:cs typeface="Times New Roman"/>
            </a:endParaRPr>
          </a:p>
          <a:p>
            <a:pPr>
              <a:lnSpc>
                <a:spcPct val="150000"/>
              </a:lnSpc>
            </a:pPr>
            <a:r>
              <a:rPr lang="en-US" sz="2400" b="1" dirty="0">
                <a:latin typeface="Times New Roman"/>
                <a:ea typeface="Calibri"/>
                <a:cs typeface="Times New Roman"/>
              </a:rPr>
              <a:t>b) </a:t>
            </a:r>
            <a:r>
              <a:rPr lang="en-US" sz="2400" b="1" dirty="0" err="1">
                <a:latin typeface="Times New Roman"/>
                <a:ea typeface="Calibri"/>
                <a:cs typeface="Times New Roman"/>
              </a:rPr>
              <a:t>Nội</a:t>
            </a:r>
            <a:r>
              <a:rPr lang="en-US" sz="2400" b="1" dirty="0">
                <a:latin typeface="Times New Roman"/>
                <a:ea typeface="Calibri"/>
                <a:cs typeface="Times New Roman"/>
              </a:rPr>
              <a:t> dung </a:t>
            </a:r>
            <a:r>
              <a:rPr lang="en-US" sz="2400" b="1" dirty="0" err="1">
                <a:latin typeface="Times New Roman"/>
                <a:ea typeface="Calibri"/>
                <a:cs typeface="Times New Roman"/>
              </a:rPr>
              <a:t>lao</a:t>
            </a:r>
            <a:r>
              <a:rPr lang="en-US" sz="2400" b="1" dirty="0">
                <a:latin typeface="Times New Roman"/>
                <a:ea typeface="Calibri"/>
                <a:cs typeface="Times New Roman"/>
              </a:rPr>
              <a:t> </a:t>
            </a:r>
            <a:r>
              <a:rPr lang="en-US" sz="2400" b="1" dirty="0" err="1">
                <a:latin typeface="Times New Roman"/>
                <a:ea typeface="Calibri"/>
                <a:cs typeface="Times New Roman"/>
              </a:rPr>
              <a:t>động</a:t>
            </a:r>
            <a:r>
              <a:rPr lang="en-US" sz="2400" b="1" dirty="0">
                <a:latin typeface="Times New Roman"/>
                <a:ea typeface="Calibri"/>
                <a:cs typeface="Times New Roman"/>
              </a:rPr>
              <a:t>: </a:t>
            </a:r>
            <a:r>
              <a:rPr lang="en-US" sz="2400" b="1" dirty="0" err="1">
                <a:latin typeface="Times New Roman"/>
                <a:ea typeface="Calibri"/>
                <a:cs typeface="Times New Roman"/>
              </a:rPr>
              <a:t>gồm</a:t>
            </a:r>
            <a:r>
              <a:rPr lang="en-US" sz="2400" b="1" dirty="0">
                <a:latin typeface="Times New Roman"/>
                <a:ea typeface="Calibri"/>
                <a:cs typeface="Times New Roman"/>
              </a:rPr>
              <a:t> </a:t>
            </a:r>
            <a:r>
              <a:rPr lang="en-US" sz="2400" b="1" dirty="0" err="1">
                <a:latin typeface="Times New Roman"/>
                <a:ea typeface="Calibri"/>
                <a:cs typeface="Times New Roman"/>
              </a:rPr>
              <a:t>các</a:t>
            </a:r>
            <a:r>
              <a:rPr lang="en-US" sz="2400" b="1" dirty="0">
                <a:latin typeface="Times New Roman"/>
                <a:ea typeface="Calibri"/>
                <a:cs typeface="Times New Roman"/>
              </a:rPr>
              <a:t> </a:t>
            </a:r>
            <a:r>
              <a:rPr lang="en-US" sz="2400" b="1" dirty="0" err="1">
                <a:latin typeface="Times New Roman"/>
                <a:ea typeface="Calibri"/>
                <a:cs typeface="Times New Roman"/>
              </a:rPr>
              <a:t>khâu</a:t>
            </a:r>
            <a:r>
              <a:rPr lang="en-US" sz="2400" b="1" dirty="0">
                <a:latin typeface="Times New Roman"/>
                <a:ea typeface="Calibri"/>
                <a:cs typeface="Times New Roman"/>
              </a:rPr>
              <a:t>: </a:t>
            </a:r>
            <a:r>
              <a:rPr lang="en-US" sz="2400" b="1" dirty="0" err="1">
                <a:latin typeface="Times New Roman"/>
                <a:ea typeface="Calibri"/>
                <a:cs typeface="Times New Roman"/>
              </a:rPr>
              <a:t>làm</a:t>
            </a:r>
            <a:r>
              <a:rPr lang="en-US" sz="2400" b="1" dirty="0">
                <a:latin typeface="Times New Roman"/>
                <a:ea typeface="Calibri"/>
                <a:cs typeface="Times New Roman"/>
              </a:rPr>
              <a:t> </a:t>
            </a:r>
            <a:r>
              <a:rPr lang="en-US" sz="2400" b="1" dirty="0" err="1">
                <a:latin typeface="Times New Roman"/>
                <a:ea typeface="Calibri"/>
                <a:cs typeface="Times New Roman"/>
              </a:rPr>
              <a:t>đất</a:t>
            </a:r>
            <a:r>
              <a:rPr lang="en-US" sz="2400" b="1" dirty="0">
                <a:latin typeface="Times New Roman"/>
                <a:ea typeface="Calibri"/>
                <a:cs typeface="Times New Roman"/>
              </a:rPr>
              <a:t>, </a:t>
            </a:r>
            <a:r>
              <a:rPr lang="en-US" sz="2400" b="1" dirty="0" err="1">
                <a:latin typeface="Times New Roman"/>
                <a:ea typeface="Calibri"/>
                <a:cs typeface="Times New Roman"/>
              </a:rPr>
              <a:t>gieo</a:t>
            </a:r>
            <a:r>
              <a:rPr lang="en-US" sz="2400" b="1" dirty="0">
                <a:latin typeface="Times New Roman"/>
                <a:ea typeface="Calibri"/>
                <a:cs typeface="Times New Roman"/>
              </a:rPr>
              <a:t> </a:t>
            </a:r>
            <a:r>
              <a:rPr lang="en-US" sz="2400" b="1" dirty="0" err="1">
                <a:latin typeface="Times New Roman"/>
                <a:ea typeface="Calibri"/>
                <a:cs typeface="Times New Roman"/>
              </a:rPr>
              <a:t>trồng</a:t>
            </a:r>
            <a:r>
              <a:rPr lang="en-US" sz="2400" b="1" dirty="0">
                <a:latin typeface="Times New Roman"/>
                <a:ea typeface="Calibri"/>
                <a:cs typeface="Times New Roman"/>
              </a:rPr>
              <a:t>, </a:t>
            </a:r>
            <a:r>
              <a:rPr lang="en-US" sz="2400" b="1" dirty="0" err="1">
                <a:latin typeface="Times New Roman"/>
                <a:ea typeface="Calibri"/>
                <a:cs typeface="Times New Roman"/>
              </a:rPr>
              <a:t>thu</a:t>
            </a:r>
            <a:r>
              <a:rPr lang="en-US" sz="2400" b="1" dirty="0">
                <a:latin typeface="Times New Roman"/>
                <a:ea typeface="Calibri"/>
                <a:cs typeface="Times New Roman"/>
              </a:rPr>
              <a:t> </a:t>
            </a:r>
            <a:r>
              <a:rPr lang="en-US" sz="2400" b="1" dirty="0" err="1">
                <a:latin typeface="Times New Roman"/>
                <a:ea typeface="Calibri"/>
                <a:cs typeface="Times New Roman"/>
              </a:rPr>
              <a:t>hoạch</a:t>
            </a:r>
            <a:r>
              <a:rPr lang="en-US" sz="2400" b="1" dirty="0">
                <a:latin typeface="Times New Roman"/>
                <a:ea typeface="Calibri"/>
                <a:cs typeface="Times New Roman"/>
              </a:rPr>
              <a:t>, </a:t>
            </a:r>
            <a:r>
              <a:rPr lang="en-US" sz="2400" b="1" dirty="0" err="1">
                <a:latin typeface="Times New Roman"/>
                <a:ea typeface="Calibri"/>
                <a:cs typeface="Times New Roman"/>
              </a:rPr>
              <a:t>bảo</a:t>
            </a:r>
            <a:r>
              <a:rPr lang="en-US" sz="2400" b="1" dirty="0">
                <a:latin typeface="Times New Roman"/>
                <a:ea typeface="Calibri"/>
                <a:cs typeface="Times New Roman"/>
              </a:rPr>
              <a:t> </a:t>
            </a:r>
            <a:r>
              <a:rPr lang="en-US" sz="2400" b="1" dirty="0" err="1">
                <a:latin typeface="Times New Roman"/>
                <a:ea typeface="Calibri"/>
                <a:cs typeface="Times New Roman"/>
              </a:rPr>
              <a:t>quản</a:t>
            </a:r>
            <a:r>
              <a:rPr lang="en-US" sz="2400" b="1" dirty="0">
                <a:latin typeface="Times New Roman"/>
                <a:ea typeface="Calibri"/>
                <a:cs typeface="Times New Roman"/>
              </a:rPr>
              <a:t>, </a:t>
            </a:r>
            <a:r>
              <a:rPr lang="en-US" sz="2400" b="1" dirty="0" err="1">
                <a:latin typeface="Times New Roman"/>
                <a:ea typeface="Calibri"/>
                <a:cs typeface="Times New Roman"/>
              </a:rPr>
              <a:t>chế</a:t>
            </a:r>
            <a:r>
              <a:rPr lang="en-US" sz="2400" b="1" dirty="0">
                <a:latin typeface="Times New Roman"/>
                <a:ea typeface="Calibri"/>
                <a:cs typeface="Times New Roman"/>
              </a:rPr>
              <a:t> </a:t>
            </a:r>
            <a:r>
              <a:rPr lang="en-US" sz="2400" b="1" dirty="0" err="1">
                <a:latin typeface="Times New Roman"/>
                <a:ea typeface="Calibri"/>
                <a:cs typeface="Times New Roman"/>
              </a:rPr>
              <a:t>biến</a:t>
            </a:r>
            <a:r>
              <a:rPr lang="en-US" sz="2400" b="1" dirty="0">
                <a:latin typeface="Times New Roman"/>
                <a:ea typeface="Calibri"/>
                <a:cs typeface="Times New Roman"/>
              </a:rPr>
              <a:t>.</a:t>
            </a:r>
          </a:p>
          <a:p>
            <a:pPr>
              <a:lnSpc>
                <a:spcPct val="150000"/>
              </a:lnSpc>
            </a:pPr>
            <a:r>
              <a:rPr lang="en-US" sz="2400" b="1" dirty="0">
                <a:latin typeface="Times New Roman"/>
                <a:ea typeface="Calibri"/>
                <a:cs typeface="Times New Roman"/>
              </a:rPr>
              <a:t>c) </a:t>
            </a:r>
            <a:r>
              <a:rPr lang="en-US" sz="2400" b="1" dirty="0" err="1">
                <a:latin typeface="Times New Roman"/>
                <a:ea typeface="Calibri"/>
                <a:cs typeface="Times New Roman"/>
              </a:rPr>
              <a:t>Công</a:t>
            </a:r>
            <a:r>
              <a:rPr lang="en-US" sz="2400" b="1" dirty="0">
                <a:latin typeface="Times New Roman"/>
                <a:ea typeface="Calibri"/>
                <a:cs typeface="Times New Roman"/>
              </a:rPr>
              <a:t> </a:t>
            </a:r>
            <a:r>
              <a:rPr lang="en-US" sz="2400" b="1" dirty="0" err="1">
                <a:latin typeface="Times New Roman"/>
                <a:ea typeface="Calibri"/>
                <a:cs typeface="Times New Roman"/>
              </a:rPr>
              <a:t>cụ</a:t>
            </a:r>
            <a:r>
              <a:rPr lang="en-US" sz="2400" b="1" dirty="0">
                <a:latin typeface="Times New Roman"/>
                <a:ea typeface="Calibri"/>
                <a:cs typeface="Times New Roman"/>
              </a:rPr>
              <a:t> </a:t>
            </a:r>
            <a:r>
              <a:rPr lang="en-US" sz="2400" b="1" dirty="0" err="1">
                <a:latin typeface="Times New Roman"/>
                <a:ea typeface="Calibri"/>
                <a:cs typeface="Times New Roman"/>
              </a:rPr>
              <a:t>lao</a:t>
            </a:r>
            <a:r>
              <a:rPr lang="en-US" sz="2400" b="1" dirty="0">
                <a:latin typeface="Times New Roman"/>
                <a:ea typeface="Calibri"/>
                <a:cs typeface="Times New Roman"/>
              </a:rPr>
              <a:t> </a:t>
            </a:r>
            <a:r>
              <a:rPr lang="en-US" sz="2400" b="1" dirty="0" err="1">
                <a:latin typeface="Times New Roman"/>
                <a:ea typeface="Calibri"/>
                <a:cs typeface="Times New Roman"/>
              </a:rPr>
              <a:t>động</a:t>
            </a:r>
            <a:r>
              <a:rPr lang="en-US" sz="2400" b="1" dirty="0">
                <a:latin typeface="Times New Roman"/>
                <a:ea typeface="Calibri"/>
                <a:cs typeface="Times New Roman"/>
              </a:rPr>
              <a:t>: </a:t>
            </a:r>
            <a:r>
              <a:rPr lang="en-US" sz="2400" b="1" dirty="0" err="1">
                <a:latin typeface="Times New Roman"/>
                <a:ea typeface="Calibri"/>
                <a:cs typeface="Times New Roman"/>
              </a:rPr>
              <a:t>cày</a:t>
            </a:r>
            <a:r>
              <a:rPr lang="en-US" sz="2400" b="1" dirty="0">
                <a:latin typeface="Times New Roman"/>
                <a:ea typeface="Calibri"/>
                <a:cs typeface="Times New Roman"/>
              </a:rPr>
              <a:t>, </a:t>
            </a:r>
            <a:r>
              <a:rPr lang="en-US" sz="2400" b="1" dirty="0" err="1">
                <a:latin typeface="Times New Roman"/>
                <a:ea typeface="Calibri"/>
                <a:cs typeface="Times New Roman"/>
              </a:rPr>
              <a:t>cuốc</a:t>
            </a:r>
            <a:r>
              <a:rPr lang="en-US" sz="2400" b="1" dirty="0">
                <a:latin typeface="Times New Roman"/>
                <a:ea typeface="Calibri"/>
                <a:cs typeface="Times New Roman"/>
              </a:rPr>
              <a:t>, </a:t>
            </a:r>
            <a:r>
              <a:rPr lang="en-US" sz="2400" b="1" dirty="0" err="1">
                <a:latin typeface="Times New Roman"/>
                <a:ea typeface="Calibri"/>
                <a:cs typeface="Times New Roman"/>
              </a:rPr>
              <a:t>xẻng</a:t>
            </a:r>
            <a:r>
              <a:rPr lang="en-US" sz="2400" b="1" dirty="0">
                <a:latin typeface="Times New Roman"/>
                <a:ea typeface="Calibri"/>
                <a:cs typeface="Times New Roman"/>
              </a:rPr>
              <a:t>, </a:t>
            </a:r>
            <a:r>
              <a:rPr lang="en-US" sz="2400" b="1" dirty="0" err="1">
                <a:latin typeface="Times New Roman"/>
                <a:ea typeface="Calibri"/>
                <a:cs typeface="Times New Roman"/>
              </a:rPr>
              <a:t>bình</a:t>
            </a:r>
            <a:r>
              <a:rPr lang="en-US" sz="2400" b="1" dirty="0">
                <a:latin typeface="Times New Roman"/>
                <a:ea typeface="Calibri"/>
                <a:cs typeface="Times New Roman"/>
              </a:rPr>
              <a:t> </a:t>
            </a:r>
            <a:r>
              <a:rPr lang="en-US" sz="2400" b="1" dirty="0" err="1">
                <a:latin typeface="Times New Roman"/>
                <a:ea typeface="Calibri"/>
                <a:cs typeface="Times New Roman"/>
              </a:rPr>
              <a:t>tưới</a:t>
            </a:r>
            <a:r>
              <a:rPr lang="en-US" sz="2400" b="1" dirty="0">
                <a:latin typeface="Times New Roman"/>
                <a:ea typeface="Calibri"/>
                <a:cs typeface="Times New Roman"/>
              </a:rPr>
              <a:t>…..</a:t>
            </a:r>
          </a:p>
          <a:p>
            <a:pPr>
              <a:lnSpc>
                <a:spcPct val="150000"/>
              </a:lnSpc>
            </a:pPr>
            <a:r>
              <a:rPr lang="en-US" sz="2400" b="1" dirty="0">
                <a:latin typeface="Times New Roman"/>
                <a:ea typeface="Calibri"/>
                <a:cs typeface="Times New Roman"/>
              </a:rPr>
              <a:t>d) </a:t>
            </a:r>
            <a:r>
              <a:rPr lang="en-US" sz="2400" b="1" dirty="0" err="1">
                <a:latin typeface="Times New Roman"/>
                <a:ea typeface="Calibri"/>
                <a:cs typeface="Times New Roman"/>
              </a:rPr>
              <a:t>Điều</a:t>
            </a:r>
            <a:r>
              <a:rPr lang="en-US" sz="2400" b="1" dirty="0">
                <a:latin typeface="Times New Roman"/>
                <a:ea typeface="Calibri"/>
                <a:cs typeface="Times New Roman"/>
              </a:rPr>
              <a:t> </a:t>
            </a:r>
            <a:r>
              <a:rPr lang="en-US" sz="2400" b="1" dirty="0" err="1">
                <a:latin typeface="Times New Roman"/>
                <a:ea typeface="Calibri"/>
                <a:cs typeface="Times New Roman"/>
              </a:rPr>
              <a:t>kiện</a:t>
            </a:r>
            <a:r>
              <a:rPr lang="en-US" sz="2400" b="1" dirty="0">
                <a:latin typeface="Times New Roman"/>
                <a:ea typeface="Calibri"/>
                <a:cs typeface="Times New Roman"/>
              </a:rPr>
              <a:t> </a:t>
            </a:r>
            <a:r>
              <a:rPr lang="en-US" sz="2400" b="1" dirty="0" err="1">
                <a:latin typeface="Times New Roman"/>
                <a:ea typeface="Calibri"/>
                <a:cs typeface="Times New Roman"/>
              </a:rPr>
              <a:t>lao</a:t>
            </a:r>
            <a:r>
              <a:rPr lang="en-US" sz="2400" b="1" dirty="0">
                <a:latin typeface="Times New Roman"/>
                <a:ea typeface="Calibri"/>
                <a:cs typeface="Times New Roman"/>
              </a:rPr>
              <a:t> </a:t>
            </a:r>
            <a:r>
              <a:rPr lang="en-US" sz="2400" b="1" dirty="0" err="1">
                <a:latin typeface="Times New Roman"/>
                <a:ea typeface="Calibri"/>
                <a:cs typeface="Times New Roman"/>
              </a:rPr>
              <a:t>động</a:t>
            </a:r>
            <a:r>
              <a:rPr lang="en-US" sz="2400" b="1" dirty="0">
                <a:latin typeface="Times New Roman"/>
                <a:ea typeface="Calibri"/>
                <a:cs typeface="Times New Roman"/>
              </a:rPr>
              <a:t>: </a:t>
            </a:r>
            <a:r>
              <a:rPr lang="en-US" sz="2400" b="1" dirty="0" err="1">
                <a:latin typeface="Times New Roman"/>
                <a:ea typeface="Calibri"/>
                <a:cs typeface="Times New Roman"/>
              </a:rPr>
              <a:t>ngoài</a:t>
            </a:r>
            <a:r>
              <a:rPr lang="en-US" sz="2400" b="1" dirty="0">
                <a:latin typeface="Times New Roman"/>
                <a:ea typeface="Calibri"/>
                <a:cs typeface="Times New Roman"/>
              </a:rPr>
              <a:t> </a:t>
            </a:r>
            <a:r>
              <a:rPr lang="en-US" sz="2400" b="1" dirty="0" err="1">
                <a:latin typeface="Times New Roman"/>
                <a:ea typeface="Calibri"/>
                <a:cs typeface="Times New Roman"/>
              </a:rPr>
              <a:t>trời</a:t>
            </a:r>
            <a:r>
              <a:rPr lang="en-US" sz="2400" b="1" dirty="0">
                <a:latin typeface="Times New Roman"/>
                <a:ea typeface="Calibri"/>
                <a:cs typeface="Times New Roman"/>
              </a:rPr>
              <a:t>.</a:t>
            </a:r>
          </a:p>
          <a:p>
            <a:pPr>
              <a:lnSpc>
                <a:spcPct val="150000"/>
              </a:lnSpc>
            </a:pPr>
            <a:r>
              <a:rPr lang="en-US" sz="2400" b="1" dirty="0">
                <a:latin typeface="Times New Roman"/>
                <a:ea typeface="Calibri"/>
                <a:cs typeface="Times New Roman"/>
              </a:rPr>
              <a:t>e) </a:t>
            </a:r>
            <a:r>
              <a:rPr lang="en-US" sz="2400" b="1" dirty="0" err="1">
                <a:latin typeface="Times New Roman"/>
                <a:ea typeface="Calibri"/>
                <a:cs typeface="Times New Roman"/>
              </a:rPr>
              <a:t>Sản</a:t>
            </a:r>
            <a:r>
              <a:rPr lang="en-US" sz="2400" b="1" dirty="0">
                <a:latin typeface="Times New Roman"/>
                <a:ea typeface="Calibri"/>
                <a:cs typeface="Times New Roman"/>
              </a:rPr>
              <a:t> </a:t>
            </a:r>
            <a:r>
              <a:rPr lang="en-US" sz="2400" b="1" dirty="0" err="1">
                <a:latin typeface="Times New Roman"/>
                <a:ea typeface="Calibri"/>
                <a:cs typeface="Times New Roman"/>
              </a:rPr>
              <a:t>phẩm</a:t>
            </a:r>
            <a:r>
              <a:rPr lang="en-US" sz="2400" b="1" dirty="0">
                <a:latin typeface="Times New Roman"/>
                <a:ea typeface="Calibri"/>
                <a:cs typeface="Times New Roman"/>
              </a:rPr>
              <a:t>: </a:t>
            </a:r>
            <a:r>
              <a:rPr lang="en-US" sz="2400" b="1" dirty="0" err="1">
                <a:latin typeface="Times New Roman"/>
                <a:ea typeface="Calibri"/>
                <a:cs typeface="Times New Roman"/>
              </a:rPr>
              <a:t>các</a:t>
            </a:r>
            <a:r>
              <a:rPr lang="en-US" sz="2400" b="1" dirty="0">
                <a:latin typeface="Times New Roman"/>
                <a:ea typeface="Calibri"/>
                <a:cs typeface="Times New Roman"/>
              </a:rPr>
              <a:t> </a:t>
            </a:r>
            <a:r>
              <a:rPr lang="en-US" sz="2400" b="1" dirty="0" err="1">
                <a:latin typeface="Times New Roman"/>
                <a:ea typeface="Calibri"/>
                <a:cs typeface="Times New Roman"/>
              </a:rPr>
              <a:t>loại</a:t>
            </a:r>
            <a:r>
              <a:rPr lang="en-US" sz="2400" b="1" dirty="0">
                <a:latin typeface="Times New Roman"/>
                <a:ea typeface="Calibri"/>
                <a:cs typeface="Times New Roman"/>
              </a:rPr>
              <a:t> </a:t>
            </a:r>
            <a:r>
              <a:rPr lang="en-US" sz="2400" b="1" dirty="0" err="1">
                <a:latin typeface="Times New Roman"/>
                <a:ea typeface="Calibri"/>
                <a:cs typeface="Times New Roman"/>
              </a:rPr>
              <a:t>quả</a:t>
            </a:r>
            <a:r>
              <a:rPr lang="en-US" sz="2400" b="1" dirty="0">
                <a:latin typeface="Times New Roman"/>
                <a:ea typeface="Calibri"/>
                <a:cs typeface="Times New Roman"/>
              </a:rPr>
              <a:t>.</a:t>
            </a:r>
            <a:endParaRPr lang="en-US" sz="2400" b="1" dirty="0">
              <a:effectLst/>
              <a:latin typeface="Times New Roman"/>
              <a:ea typeface="Calibri"/>
              <a:cs typeface="Times New Roman"/>
            </a:endParaRPr>
          </a:p>
        </p:txBody>
      </p:sp>
      <p:sp>
        <p:nvSpPr>
          <p:cNvPr id="6" name="Rectangle 5"/>
          <p:cNvSpPr/>
          <p:nvPr/>
        </p:nvSpPr>
        <p:spPr>
          <a:xfrm>
            <a:off x="0" y="85076"/>
            <a:ext cx="9372600" cy="584775"/>
          </a:xfrm>
          <a:prstGeom prst="rect">
            <a:avLst/>
          </a:prstGeom>
        </p:spPr>
        <p:txBody>
          <a:bodyPr wrap="square">
            <a:spAutoFit/>
          </a:bodyPr>
          <a:lstStyle/>
          <a:p>
            <a:pPr lvl="0"/>
            <a:r>
              <a:rPr lang="en-US" sz="3200" b="1" dirty="0" err="1">
                <a:solidFill>
                  <a:srgbClr val="FF0000"/>
                </a:solidFill>
                <a:latin typeface="Times New Roman"/>
                <a:ea typeface="Calibri"/>
                <a:cs typeface="Times New Roman"/>
              </a:rPr>
              <a:t>Bài</a:t>
            </a:r>
            <a:r>
              <a:rPr lang="en-US" sz="3200" b="1" dirty="0">
                <a:solidFill>
                  <a:srgbClr val="FF0000"/>
                </a:solidFill>
                <a:latin typeface="Times New Roman"/>
                <a:ea typeface="Calibri"/>
                <a:cs typeface="Times New Roman"/>
              </a:rPr>
              <a:t> 1: </a:t>
            </a:r>
            <a:r>
              <a:rPr lang="en-US" sz="2800" b="1" dirty="0">
                <a:solidFill>
                  <a:srgbClr val="FF0000"/>
                </a:solidFill>
                <a:latin typeface="Times New Roman"/>
                <a:ea typeface="Calibri"/>
                <a:cs typeface="Times New Roman"/>
              </a:rPr>
              <a:t>GIỚI THIỆU NGHỀ TRỒNG CÂY ĂN QUẢ</a:t>
            </a:r>
            <a:endParaRPr lang="en-US" sz="2800" dirty="0">
              <a:solidFill>
                <a:prstClr val="black"/>
              </a:solidFill>
              <a:latin typeface="Times New Roman"/>
              <a:ea typeface="Calibri"/>
              <a:cs typeface="Times New Roman"/>
            </a:endParaRPr>
          </a:p>
        </p:txBody>
      </p:sp>
      <p:sp>
        <p:nvSpPr>
          <p:cNvPr id="7" name="Rectangle 6"/>
          <p:cNvSpPr/>
          <p:nvPr/>
        </p:nvSpPr>
        <p:spPr>
          <a:xfrm>
            <a:off x="266700" y="669851"/>
            <a:ext cx="5793381" cy="579967"/>
          </a:xfrm>
          <a:prstGeom prst="rect">
            <a:avLst/>
          </a:prstGeom>
        </p:spPr>
        <p:txBody>
          <a:bodyPr wrap="none">
            <a:spAutoFit/>
          </a:bodyPr>
          <a:lstStyle/>
          <a:p>
            <a:pPr>
              <a:lnSpc>
                <a:spcPct val="150000"/>
              </a:lnSpc>
            </a:pPr>
            <a:r>
              <a:rPr lang="en-US" sz="2400" b="1" u="sng" dirty="0">
                <a:solidFill>
                  <a:srgbClr val="FF0000"/>
                </a:solidFill>
                <a:latin typeface="Times New Roman"/>
                <a:ea typeface="Calibri"/>
                <a:cs typeface="Times New Roman"/>
              </a:rPr>
              <a:t>I. </a:t>
            </a:r>
            <a:r>
              <a:rPr lang="en-US" sz="2400" b="1" u="sng" dirty="0" err="1">
                <a:solidFill>
                  <a:srgbClr val="FF0000"/>
                </a:solidFill>
                <a:latin typeface="Times New Roman"/>
                <a:ea typeface="Calibri"/>
                <a:cs typeface="Times New Roman"/>
              </a:rPr>
              <a:t>Vai</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trò</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vị</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trí</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của</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nghề</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trồng</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cây</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ăn</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quả</a:t>
            </a:r>
            <a:r>
              <a:rPr lang="en-US" sz="2400" b="1" u="sng" dirty="0">
                <a:solidFill>
                  <a:srgbClr val="FF0000"/>
                </a:solidFill>
                <a:latin typeface="Times New Roman"/>
                <a:ea typeface="Calibri"/>
                <a:cs typeface="Times New Roman"/>
              </a:rPr>
              <a:t>:</a:t>
            </a:r>
            <a:endParaRPr lang="en-US" sz="2400" dirty="0">
              <a:solidFill>
                <a:srgbClr val="FF0000"/>
              </a:solidFill>
              <a:effectLst/>
              <a:latin typeface="Times New Roman"/>
              <a:ea typeface="Calibri"/>
              <a:cs typeface="Times New Roman"/>
            </a:endParaRPr>
          </a:p>
        </p:txBody>
      </p:sp>
    </p:spTree>
    <p:extLst>
      <p:ext uri="{BB962C8B-B14F-4D97-AF65-F5344CB8AC3E}">
        <p14:creationId xmlns:p14="http://schemas.microsoft.com/office/powerpoint/2010/main" val="3503709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19761"/>
            <a:ext cx="5848076" cy="579967"/>
          </a:xfrm>
          <a:prstGeom prst="rect">
            <a:avLst/>
          </a:prstGeom>
        </p:spPr>
        <p:txBody>
          <a:bodyPr wrap="none">
            <a:spAutoFit/>
          </a:bodyPr>
          <a:lstStyle/>
          <a:p>
            <a:pPr>
              <a:lnSpc>
                <a:spcPct val="150000"/>
              </a:lnSpc>
            </a:pPr>
            <a:r>
              <a:rPr lang="en-US" sz="2400" b="1" dirty="0">
                <a:solidFill>
                  <a:srgbClr val="0070C0"/>
                </a:solidFill>
                <a:latin typeface="Times New Roman"/>
                <a:ea typeface="Calibri"/>
                <a:cs typeface="Times New Roman"/>
              </a:rPr>
              <a:t>2.</a:t>
            </a:r>
            <a:r>
              <a:rPr lang="en-US" sz="2400" b="1" u="sng" dirty="0">
                <a:solidFill>
                  <a:srgbClr val="0070C0"/>
                </a:solidFill>
                <a:latin typeface="Times New Roman"/>
                <a:ea typeface="Calibri"/>
                <a:cs typeface="Times New Roman"/>
              </a:rPr>
              <a:t>Yêu </a:t>
            </a:r>
            <a:r>
              <a:rPr lang="en-US" sz="2400" b="1" u="sng" dirty="0" err="1">
                <a:solidFill>
                  <a:srgbClr val="0070C0"/>
                </a:solidFill>
                <a:latin typeface="Times New Roman"/>
                <a:ea typeface="Calibri"/>
                <a:cs typeface="Times New Roman"/>
              </a:rPr>
              <a:t>cầu</a:t>
            </a:r>
            <a:r>
              <a:rPr lang="en-US" sz="2400" b="1" u="sng" dirty="0">
                <a:solidFill>
                  <a:srgbClr val="0070C0"/>
                </a:solidFill>
                <a:latin typeface="Times New Roman"/>
                <a:ea typeface="Calibri"/>
                <a:cs typeface="Times New Roman"/>
              </a:rPr>
              <a:t> </a:t>
            </a:r>
            <a:r>
              <a:rPr lang="en-US" sz="2400" b="1" u="sng" dirty="0" err="1">
                <a:solidFill>
                  <a:srgbClr val="0070C0"/>
                </a:solidFill>
                <a:latin typeface="Times New Roman"/>
                <a:ea typeface="Calibri"/>
                <a:cs typeface="Times New Roman"/>
              </a:rPr>
              <a:t>của</a:t>
            </a:r>
            <a:r>
              <a:rPr lang="en-US" sz="2400" b="1" u="sng" dirty="0">
                <a:solidFill>
                  <a:srgbClr val="0070C0"/>
                </a:solidFill>
                <a:latin typeface="Times New Roman"/>
                <a:ea typeface="Calibri"/>
                <a:cs typeface="Times New Roman"/>
              </a:rPr>
              <a:t> </a:t>
            </a:r>
            <a:r>
              <a:rPr lang="en-US" sz="2400" b="1" u="sng" dirty="0" err="1">
                <a:solidFill>
                  <a:srgbClr val="0070C0"/>
                </a:solidFill>
                <a:latin typeface="Times New Roman"/>
                <a:ea typeface="Calibri"/>
                <a:cs typeface="Times New Roman"/>
              </a:rPr>
              <a:t>nghề</a:t>
            </a:r>
            <a:r>
              <a:rPr lang="en-US" sz="2400" b="1" u="sng" dirty="0">
                <a:solidFill>
                  <a:srgbClr val="0070C0"/>
                </a:solidFill>
                <a:latin typeface="Times New Roman"/>
                <a:ea typeface="Calibri"/>
                <a:cs typeface="Times New Roman"/>
              </a:rPr>
              <a:t> </a:t>
            </a:r>
            <a:r>
              <a:rPr lang="en-US" sz="2400" b="1" u="sng" dirty="0" err="1">
                <a:solidFill>
                  <a:srgbClr val="0070C0"/>
                </a:solidFill>
                <a:latin typeface="Times New Roman"/>
                <a:ea typeface="Calibri"/>
                <a:cs typeface="Times New Roman"/>
              </a:rPr>
              <a:t>đối</a:t>
            </a:r>
            <a:r>
              <a:rPr lang="en-US" sz="2400" b="1" u="sng" dirty="0">
                <a:solidFill>
                  <a:srgbClr val="0070C0"/>
                </a:solidFill>
                <a:latin typeface="Times New Roman"/>
                <a:ea typeface="Calibri"/>
                <a:cs typeface="Times New Roman"/>
              </a:rPr>
              <a:t> </a:t>
            </a:r>
            <a:r>
              <a:rPr lang="en-US" sz="2400" b="1" u="sng" dirty="0" err="1">
                <a:solidFill>
                  <a:srgbClr val="0070C0"/>
                </a:solidFill>
                <a:latin typeface="Times New Roman"/>
                <a:ea typeface="Calibri"/>
                <a:cs typeface="Times New Roman"/>
              </a:rPr>
              <a:t>với</a:t>
            </a:r>
            <a:r>
              <a:rPr lang="en-US" sz="2400" b="1" u="sng" dirty="0">
                <a:solidFill>
                  <a:srgbClr val="0070C0"/>
                </a:solidFill>
                <a:latin typeface="Times New Roman"/>
                <a:ea typeface="Calibri"/>
                <a:cs typeface="Times New Roman"/>
              </a:rPr>
              <a:t> </a:t>
            </a:r>
            <a:r>
              <a:rPr lang="en-US" sz="2400" b="1" u="sng" dirty="0" err="1">
                <a:solidFill>
                  <a:srgbClr val="0070C0"/>
                </a:solidFill>
                <a:latin typeface="Times New Roman"/>
                <a:ea typeface="Calibri"/>
                <a:cs typeface="Times New Roman"/>
              </a:rPr>
              <a:t>người</a:t>
            </a:r>
            <a:r>
              <a:rPr lang="en-US" sz="2400" b="1" u="sng" dirty="0">
                <a:solidFill>
                  <a:srgbClr val="0070C0"/>
                </a:solidFill>
                <a:latin typeface="Times New Roman"/>
                <a:ea typeface="Calibri"/>
                <a:cs typeface="Times New Roman"/>
              </a:rPr>
              <a:t> </a:t>
            </a:r>
            <a:r>
              <a:rPr lang="en-US" sz="2400" b="1" u="sng" dirty="0" err="1">
                <a:solidFill>
                  <a:srgbClr val="0070C0"/>
                </a:solidFill>
                <a:latin typeface="Times New Roman"/>
                <a:ea typeface="Calibri"/>
                <a:cs typeface="Times New Roman"/>
              </a:rPr>
              <a:t>lao</a:t>
            </a:r>
            <a:r>
              <a:rPr lang="en-US" sz="2400" b="1" u="sng" dirty="0">
                <a:solidFill>
                  <a:srgbClr val="0070C0"/>
                </a:solidFill>
                <a:latin typeface="Times New Roman"/>
                <a:ea typeface="Calibri"/>
                <a:cs typeface="Times New Roman"/>
              </a:rPr>
              <a:t> </a:t>
            </a:r>
            <a:r>
              <a:rPr lang="en-US" sz="2400" b="1" u="sng" dirty="0" err="1">
                <a:solidFill>
                  <a:srgbClr val="0070C0"/>
                </a:solidFill>
                <a:latin typeface="Times New Roman"/>
                <a:ea typeface="Calibri"/>
                <a:cs typeface="Times New Roman"/>
              </a:rPr>
              <a:t>động</a:t>
            </a:r>
            <a:r>
              <a:rPr lang="en-US" sz="2400" b="1" u="sng" dirty="0">
                <a:solidFill>
                  <a:srgbClr val="0070C0"/>
                </a:solidFill>
                <a:latin typeface="Times New Roman"/>
                <a:ea typeface="Calibri"/>
                <a:cs typeface="Times New Roman"/>
              </a:rPr>
              <a:t>:</a:t>
            </a:r>
            <a:endParaRPr lang="en-US" sz="2400" dirty="0">
              <a:solidFill>
                <a:srgbClr val="0070C0"/>
              </a:solidFill>
              <a:effectLst/>
              <a:latin typeface="Times New Roman"/>
              <a:ea typeface="Calibri"/>
              <a:cs typeface="Times New Roman"/>
            </a:endParaRPr>
          </a:p>
        </p:txBody>
      </p:sp>
      <p:sp>
        <p:nvSpPr>
          <p:cNvPr id="3" name="Rectangle 2"/>
          <p:cNvSpPr/>
          <p:nvPr/>
        </p:nvSpPr>
        <p:spPr>
          <a:xfrm>
            <a:off x="360218" y="1295400"/>
            <a:ext cx="8534400" cy="2308324"/>
          </a:xfrm>
          <a:prstGeom prst="rect">
            <a:avLst/>
          </a:prstGeom>
        </p:spPr>
        <p:txBody>
          <a:bodyPr wrap="square">
            <a:spAutoFit/>
          </a:bodyPr>
          <a:lstStyle/>
          <a:p>
            <a:pPr marL="457200" lvl="0" indent="-457200" algn="just">
              <a:lnSpc>
                <a:spcPct val="150000"/>
              </a:lnSpc>
              <a:buAutoNum type="alphaLcParenR"/>
            </a:pPr>
            <a:r>
              <a:rPr lang="en-US" sz="2400" b="1" dirty="0" err="1">
                <a:latin typeface="Times New Roman" pitchFamily="18" charset="0"/>
                <a:ea typeface="Calibri"/>
                <a:cs typeface="Times New Roman" pitchFamily="18" charset="0"/>
              </a:rPr>
              <a:t>Phải</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có</a:t>
            </a:r>
            <a:r>
              <a:rPr lang="en-US" sz="2400" b="1" dirty="0">
                <a:latin typeface="Times New Roman" pitchFamily="18" charset="0"/>
                <a:ea typeface="Calibri"/>
                <a:cs typeface="Times New Roman" pitchFamily="18" charset="0"/>
              </a:rPr>
              <a:t> tri </a:t>
            </a:r>
            <a:r>
              <a:rPr lang="en-US" sz="2400" b="1" dirty="0" err="1">
                <a:latin typeface="Times New Roman" pitchFamily="18" charset="0"/>
                <a:ea typeface="Calibri"/>
                <a:cs typeface="Times New Roman" pitchFamily="18" charset="0"/>
              </a:rPr>
              <a:t>thức</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khoa</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học</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về</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sinh</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học</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kĩ</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thuật</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nông</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nghiệp</a:t>
            </a:r>
            <a:r>
              <a:rPr lang="en-US" sz="2400" b="1" dirty="0">
                <a:latin typeface="Times New Roman" pitchFamily="18" charset="0"/>
                <a:ea typeface="Calibri"/>
                <a:cs typeface="Times New Roman" pitchFamily="18" charset="0"/>
              </a:rPr>
              <a:t>.</a:t>
            </a:r>
            <a:r>
              <a:rPr lang="vi-VN" sz="2400" b="1" dirty="0">
                <a:solidFill>
                  <a:srgbClr val="000000"/>
                </a:solidFill>
                <a:latin typeface="Times New Roman" pitchFamily="18" charset="0"/>
                <a:cs typeface="Times New Roman" pitchFamily="18" charset="0"/>
              </a:rPr>
              <a:t> </a:t>
            </a:r>
            <a:endParaRPr lang="en-US" sz="2400" b="1" dirty="0">
              <a:solidFill>
                <a:srgbClr val="000000"/>
              </a:solidFill>
              <a:latin typeface="Times New Roman" pitchFamily="18" charset="0"/>
              <a:cs typeface="Times New Roman" pitchFamily="18" charset="0"/>
            </a:endParaRPr>
          </a:p>
          <a:p>
            <a:pPr lvl="0">
              <a:lnSpc>
                <a:spcPct val="150000"/>
              </a:lnSpc>
            </a:pPr>
            <a:r>
              <a:rPr lang="vi-VN" sz="2400" b="1" dirty="0">
                <a:solidFill>
                  <a:srgbClr val="000000"/>
                </a:solidFill>
                <a:latin typeface="Times New Roman" pitchFamily="18" charset="0"/>
                <a:cs typeface="Times New Roman" pitchFamily="18" charset="0"/>
              </a:rPr>
              <a:t>Có những kỹ năng cơ bản về nghề trồng cây ăn quả.</a:t>
            </a:r>
            <a:endParaRPr lang="en-US" sz="2400" b="1" dirty="0">
              <a:latin typeface="Times New Roman" pitchFamily="18" charset="0"/>
              <a:ea typeface="Calibri"/>
              <a:cs typeface="Times New Roman" pitchFamily="18" charset="0"/>
            </a:endParaRPr>
          </a:p>
          <a:p>
            <a:pPr>
              <a:lnSpc>
                <a:spcPct val="150000"/>
              </a:lnSpc>
            </a:pPr>
            <a:r>
              <a:rPr lang="en-US" sz="2400" b="1" dirty="0">
                <a:latin typeface="Times New Roman" pitchFamily="18" charset="0"/>
                <a:ea typeface="Calibri"/>
                <a:cs typeface="Times New Roman" pitchFamily="18" charset="0"/>
              </a:rPr>
              <a:t>b) </a:t>
            </a:r>
            <a:r>
              <a:rPr lang="en-US" sz="2400" b="1" dirty="0" err="1">
                <a:latin typeface="Times New Roman" pitchFamily="18" charset="0"/>
                <a:ea typeface="Calibri"/>
                <a:cs typeface="Times New Roman" pitchFamily="18" charset="0"/>
              </a:rPr>
              <a:t>Phải</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có</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lòng</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yêu</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nghề</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yêu</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thiên</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nhiên</a:t>
            </a:r>
            <a:r>
              <a:rPr lang="en-US" sz="2400" b="1" dirty="0">
                <a:latin typeface="Times New Roman" pitchFamily="18" charset="0"/>
                <a:ea typeface="Calibri"/>
                <a:cs typeface="Times New Roman" pitchFamily="18" charset="0"/>
              </a:rPr>
              <a:t>.</a:t>
            </a:r>
          </a:p>
          <a:p>
            <a:pPr>
              <a:lnSpc>
                <a:spcPct val="150000"/>
              </a:lnSpc>
            </a:pPr>
            <a:r>
              <a:rPr lang="en-US" sz="2400" b="1" dirty="0">
                <a:latin typeface="Times New Roman" pitchFamily="18" charset="0"/>
                <a:ea typeface="Calibri"/>
                <a:cs typeface="Times New Roman" pitchFamily="18" charset="0"/>
              </a:rPr>
              <a:t>c) </a:t>
            </a:r>
            <a:r>
              <a:rPr lang="en-US" sz="2400" b="1" dirty="0" err="1">
                <a:latin typeface="Times New Roman" pitchFamily="18" charset="0"/>
                <a:ea typeface="Calibri"/>
                <a:cs typeface="Times New Roman" pitchFamily="18" charset="0"/>
              </a:rPr>
              <a:t>Phải</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có</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sức</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khỏe</a:t>
            </a:r>
            <a:r>
              <a:rPr lang="en-US" sz="2400" b="1" dirty="0">
                <a:latin typeface="Times New Roman" pitchFamily="18" charset="0"/>
                <a:ea typeface="Calibri"/>
                <a:cs typeface="Times New Roman" pitchFamily="18" charset="0"/>
              </a:rPr>
              <a:t> </a:t>
            </a:r>
            <a:r>
              <a:rPr lang="en-US" sz="2400" b="1" dirty="0" err="1">
                <a:latin typeface="Times New Roman" pitchFamily="18" charset="0"/>
                <a:ea typeface="Calibri"/>
                <a:cs typeface="Times New Roman" pitchFamily="18" charset="0"/>
              </a:rPr>
              <a:t>tốt</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039652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066800"/>
            <a:ext cx="8079316" cy="1569660"/>
          </a:xfrm>
          <a:prstGeom prst="rect">
            <a:avLst/>
          </a:prstGeom>
        </p:spPr>
        <p:txBody>
          <a:bodyPr wrap="square">
            <a:spAutoFit/>
          </a:bodyPr>
          <a:lstStyle/>
          <a:p>
            <a:r>
              <a:rPr lang="en-US" sz="2400" b="1" dirty="0">
                <a:solidFill>
                  <a:srgbClr val="000000"/>
                </a:solidFill>
                <a:latin typeface="Times New Roman" pitchFamily="18" charset="0"/>
                <a:cs typeface="Times New Roman" pitchFamily="18" charset="0"/>
              </a:rPr>
              <a:t>H</a:t>
            </a:r>
            <a:r>
              <a:rPr lang="vi-VN" sz="2400" b="1" dirty="0">
                <a:solidFill>
                  <a:srgbClr val="000000"/>
                </a:solidFill>
                <a:latin typeface="Times New Roman" pitchFamily="18" charset="0"/>
                <a:cs typeface="Times New Roman" pitchFamily="18" charset="0"/>
              </a:rPr>
              <a:t>iện nay, cùng với sự phát triển kinh tế - xã hội của nước</a:t>
            </a:r>
            <a:r>
              <a:rPr lang="en-US" sz="2400" b="1" dirty="0">
                <a:solidFill>
                  <a:srgbClr val="000000"/>
                </a:solidFill>
                <a:latin typeface="Times New Roman" pitchFamily="18" charset="0"/>
                <a:cs typeface="Times New Roman" pitchFamily="18" charset="0"/>
              </a:rPr>
              <a:t> ta</a:t>
            </a:r>
            <a:r>
              <a:rPr lang="vi-VN" sz="2400" b="1" dirty="0">
                <a:solidFill>
                  <a:srgbClr val="000000"/>
                </a:solidFill>
                <a:latin typeface="Times New Roman" pitchFamily="18" charset="0"/>
                <a:cs typeface="Times New Roman" pitchFamily="18" charset="0"/>
              </a:rPr>
              <a:t>, nghề trồng cây ăn quả ngày càng được khuyến khích phát triển để sản xuất ra nhiều hàng hoá cung cấp cho người tiêu dùng, nguyên liệu cho công nghiệp chế biến và xuất khẩu.</a:t>
            </a:r>
            <a:endParaRPr lang="en-US" sz="2400" b="1" dirty="0">
              <a:latin typeface="Times New Roman" pitchFamily="18" charset="0"/>
              <a:cs typeface="Times New Roman" pitchFamily="18" charset="0"/>
            </a:endParaRPr>
          </a:p>
        </p:txBody>
      </p:sp>
      <p:sp>
        <p:nvSpPr>
          <p:cNvPr id="3" name="Rectangle 2"/>
          <p:cNvSpPr/>
          <p:nvPr/>
        </p:nvSpPr>
        <p:spPr>
          <a:xfrm>
            <a:off x="381000" y="304800"/>
            <a:ext cx="8113952" cy="579967"/>
          </a:xfrm>
          <a:prstGeom prst="rect">
            <a:avLst/>
          </a:prstGeom>
        </p:spPr>
        <p:txBody>
          <a:bodyPr wrap="none">
            <a:spAutoFit/>
          </a:bodyPr>
          <a:lstStyle/>
          <a:p>
            <a:pPr>
              <a:lnSpc>
                <a:spcPct val="150000"/>
              </a:lnSpc>
            </a:pPr>
            <a:r>
              <a:rPr lang="en-US" sz="2400" b="1" u="sng" dirty="0" err="1">
                <a:solidFill>
                  <a:srgbClr val="FF0000"/>
                </a:solidFill>
                <a:latin typeface="Times New Roman"/>
                <a:ea typeface="Calibri"/>
                <a:cs typeface="Times New Roman"/>
              </a:rPr>
              <a:t>Hoạt</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động</a:t>
            </a:r>
            <a:r>
              <a:rPr lang="en-US" sz="2400" b="1" u="sng" dirty="0">
                <a:solidFill>
                  <a:srgbClr val="FF0000"/>
                </a:solidFill>
                <a:latin typeface="Times New Roman"/>
                <a:ea typeface="Calibri"/>
                <a:cs typeface="Times New Roman"/>
              </a:rPr>
              <a:t> 3: </a:t>
            </a:r>
            <a:r>
              <a:rPr lang="en-US" sz="2400" b="1" u="sng" dirty="0" err="1">
                <a:solidFill>
                  <a:srgbClr val="FF0000"/>
                </a:solidFill>
                <a:latin typeface="Times New Roman"/>
                <a:ea typeface="Calibri"/>
                <a:cs typeface="Times New Roman"/>
              </a:rPr>
              <a:t>Tìm</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hiểu</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triển</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vọng</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của</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nghề</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trồng</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cây</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ăn</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quả</a:t>
            </a:r>
            <a:endParaRPr lang="en-US" sz="2400" dirty="0">
              <a:solidFill>
                <a:srgbClr val="FF0000"/>
              </a:solidFill>
              <a:effectLst/>
              <a:latin typeface="Times New Roman"/>
              <a:ea typeface="Calibri"/>
              <a:cs typeface="Times New Roman"/>
            </a:endParaRPr>
          </a:p>
        </p:txBody>
      </p:sp>
    </p:spTree>
    <p:extLst>
      <p:ext uri="{BB962C8B-B14F-4D97-AF65-F5344CB8AC3E}">
        <p14:creationId xmlns:p14="http://schemas.microsoft.com/office/powerpoint/2010/main" val="2851766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0218" y="2412831"/>
            <a:ext cx="3363870" cy="646331"/>
          </a:xfrm>
          <a:prstGeom prst="rect">
            <a:avLst/>
          </a:prstGeom>
        </p:spPr>
        <p:txBody>
          <a:bodyPr wrap="none">
            <a:spAutoFit/>
          </a:bodyPr>
          <a:lstStyle/>
          <a:p>
            <a:pPr>
              <a:lnSpc>
                <a:spcPct val="150000"/>
              </a:lnSpc>
            </a:pPr>
            <a:r>
              <a:rPr lang="en-US" sz="2400" b="1" u="sng" dirty="0">
                <a:solidFill>
                  <a:srgbClr val="FF0000"/>
                </a:solidFill>
                <a:latin typeface="Times New Roman"/>
                <a:ea typeface="Calibri"/>
                <a:cs typeface="Times New Roman"/>
              </a:rPr>
              <a:t>III. </a:t>
            </a:r>
            <a:r>
              <a:rPr lang="en-US" sz="2400" b="1" u="sng" dirty="0" err="1">
                <a:solidFill>
                  <a:srgbClr val="FF0000"/>
                </a:solidFill>
                <a:latin typeface="Times New Roman"/>
                <a:ea typeface="Calibri"/>
                <a:cs typeface="Times New Roman"/>
              </a:rPr>
              <a:t>Triển</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vọng</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của</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nghề</a:t>
            </a:r>
            <a:endParaRPr lang="en-US" sz="2400" dirty="0">
              <a:solidFill>
                <a:srgbClr val="FF0000"/>
              </a:solidFill>
              <a:effectLst/>
              <a:latin typeface="Times New Roman"/>
              <a:ea typeface="Calibri"/>
              <a:cs typeface="Times New Roman"/>
            </a:endParaRPr>
          </a:p>
        </p:txBody>
      </p:sp>
      <p:sp>
        <p:nvSpPr>
          <p:cNvPr id="4" name="Rectangle 3"/>
          <p:cNvSpPr/>
          <p:nvPr/>
        </p:nvSpPr>
        <p:spPr>
          <a:xfrm>
            <a:off x="408709" y="3066089"/>
            <a:ext cx="8326582" cy="2862322"/>
          </a:xfrm>
          <a:prstGeom prst="rect">
            <a:avLst/>
          </a:prstGeom>
        </p:spPr>
        <p:txBody>
          <a:bodyPr wrap="square">
            <a:spAutoFit/>
          </a:bodyPr>
          <a:lstStyle/>
          <a:p>
            <a:pPr>
              <a:lnSpc>
                <a:spcPct val="150000"/>
              </a:lnSpc>
            </a:pPr>
            <a:r>
              <a:rPr lang="en-US" sz="2400" b="1" dirty="0">
                <a:latin typeface="Times New Roman"/>
                <a:ea typeface="Calibri"/>
                <a:cs typeface="Times New Roman"/>
              </a:rPr>
              <a:t>- </a:t>
            </a:r>
            <a:r>
              <a:rPr lang="en-US" sz="2400" b="1" dirty="0" err="1">
                <a:latin typeface="Times New Roman"/>
                <a:ea typeface="Calibri"/>
                <a:cs typeface="Times New Roman"/>
              </a:rPr>
              <a:t>Xây</a:t>
            </a:r>
            <a:r>
              <a:rPr lang="en-US" sz="2400" b="1" dirty="0">
                <a:latin typeface="Times New Roman"/>
                <a:ea typeface="Calibri"/>
                <a:cs typeface="Times New Roman"/>
              </a:rPr>
              <a:t> </a:t>
            </a:r>
            <a:r>
              <a:rPr lang="en-US" sz="2400" b="1" dirty="0" err="1">
                <a:latin typeface="Times New Roman"/>
                <a:ea typeface="Calibri"/>
                <a:cs typeface="Times New Roman"/>
              </a:rPr>
              <a:t>dựng</a:t>
            </a:r>
            <a:r>
              <a:rPr lang="en-US" sz="2400" b="1" dirty="0">
                <a:latin typeface="Times New Roman"/>
                <a:ea typeface="Calibri"/>
                <a:cs typeface="Times New Roman"/>
              </a:rPr>
              <a:t> </a:t>
            </a:r>
            <a:r>
              <a:rPr lang="en-US" sz="2400" b="1" dirty="0" err="1">
                <a:latin typeface="Times New Roman"/>
                <a:ea typeface="Calibri"/>
                <a:cs typeface="Times New Roman"/>
              </a:rPr>
              <a:t>và</a:t>
            </a:r>
            <a:r>
              <a:rPr lang="en-US" sz="2400" b="1" dirty="0">
                <a:latin typeface="Times New Roman"/>
                <a:ea typeface="Calibri"/>
                <a:cs typeface="Times New Roman"/>
              </a:rPr>
              <a:t> </a:t>
            </a:r>
            <a:r>
              <a:rPr lang="en-US" sz="2400" b="1" dirty="0" err="1">
                <a:latin typeface="Times New Roman"/>
                <a:ea typeface="Calibri"/>
                <a:cs typeface="Times New Roman"/>
              </a:rPr>
              <a:t>cải</a:t>
            </a:r>
            <a:r>
              <a:rPr lang="en-US" sz="2400" b="1" dirty="0">
                <a:latin typeface="Times New Roman"/>
                <a:ea typeface="Calibri"/>
                <a:cs typeface="Times New Roman"/>
              </a:rPr>
              <a:t> </a:t>
            </a:r>
            <a:r>
              <a:rPr lang="en-US" sz="2400" b="1" dirty="0" err="1">
                <a:latin typeface="Times New Roman"/>
                <a:ea typeface="Calibri"/>
                <a:cs typeface="Times New Roman"/>
              </a:rPr>
              <a:t>tạo</a:t>
            </a:r>
            <a:r>
              <a:rPr lang="en-US" sz="2400" b="1" dirty="0">
                <a:latin typeface="Times New Roman"/>
                <a:ea typeface="Calibri"/>
                <a:cs typeface="Times New Roman"/>
              </a:rPr>
              <a:t> </a:t>
            </a:r>
            <a:r>
              <a:rPr lang="en-US" sz="2400" b="1" dirty="0" err="1">
                <a:latin typeface="Times New Roman"/>
                <a:ea typeface="Calibri"/>
                <a:cs typeface="Times New Roman"/>
              </a:rPr>
              <a:t>vườn</a:t>
            </a:r>
            <a:r>
              <a:rPr lang="en-US" sz="2400" b="1" dirty="0">
                <a:latin typeface="Times New Roman"/>
                <a:ea typeface="Calibri"/>
                <a:cs typeface="Times New Roman"/>
              </a:rPr>
              <a:t> </a:t>
            </a:r>
            <a:r>
              <a:rPr lang="en-US" sz="2400" b="1" dirty="0" err="1">
                <a:latin typeface="Times New Roman"/>
                <a:ea typeface="Calibri"/>
                <a:cs typeface="Times New Roman"/>
              </a:rPr>
              <a:t>cây</a:t>
            </a:r>
            <a:r>
              <a:rPr lang="en-US" sz="2400" b="1" dirty="0">
                <a:latin typeface="Times New Roman"/>
                <a:ea typeface="Calibri"/>
                <a:cs typeface="Times New Roman"/>
              </a:rPr>
              <a:t> </a:t>
            </a:r>
            <a:r>
              <a:rPr lang="en-US" sz="2400" b="1" dirty="0" err="1">
                <a:latin typeface="Times New Roman"/>
                <a:ea typeface="Calibri"/>
                <a:cs typeface="Times New Roman"/>
              </a:rPr>
              <a:t>ăn</a:t>
            </a:r>
            <a:r>
              <a:rPr lang="en-US" sz="2400" b="1" dirty="0">
                <a:latin typeface="Times New Roman"/>
                <a:ea typeface="Calibri"/>
                <a:cs typeface="Times New Roman"/>
              </a:rPr>
              <a:t> </a:t>
            </a:r>
            <a:r>
              <a:rPr lang="en-US" sz="2400" b="1" dirty="0" err="1">
                <a:latin typeface="Times New Roman"/>
                <a:ea typeface="Calibri"/>
                <a:cs typeface="Times New Roman"/>
              </a:rPr>
              <a:t>quả</a:t>
            </a:r>
            <a:r>
              <a:rPr lang="en-US" sz="2400" b="1" dirty="0">
                <a:latin typeface="Times New Roman"/>
                <a:ea typeface="Calibri"/>
                <a:cs typeface="Times New Roman"/>
              </a:rPr>
              <a:t> </a:t>
            </a:r>
            <a:r>
              <a:rPr lang="en-US" sz="2400" b="1" dirty="0" err="1">
                <a:latin typeface="Times New Roman"/>
                <a:ea typeface="Calibri"/>
                <a:cs typeface="Times New Roman"/>
              </a:rPr>
              <a:t>theo</a:t>
            </a:r>
            <a:r>
              <a:rPr lang="en-US" sz="2400" b="1" dirty="0">
                <a:latin typeface="Times New Roman"/>
                <a:ea typeface="Calibri"/>
                <a:cs typeface="Times New Roman"/>
              </a:rPr>
              <a:t> </a:t>
            </a:r>
            <a:r>
              <a:rPr lang="en-US" sz="2400" b="1" dirty="0" err="1">
                <a:latin typeface="Times New Roman"/>
                <a:ea typeface="Calibri"/>
                <a:cs typeface="Times New Roman"/>
              </a:rPr>
              <a:t>hướng</a:t>
            </a:r>
            <a:r>
              <a:rPr lang="en-US" sz="2400" b="1" dirty="0">
                <a:latin typeface="Times New Roman"/>
                <a:ea typeface="Calibri"/>
                <a:cs typeface="Times New Roman"/>
              </a:rPr>
              <a:t> </a:t>
            </a:r>
            <a:r>
              <a:rPr lang="en-US" sz="2400" b="1" dirty="0" err="1">
                <a:latin typeface="Times New Roman"/>
                <a:ea typeface="Calibri"/>
                <a:cs typeface="Times New Roman"/>
              </a:rPr>
              <a:t>chuyên</a:t>
            </a:r>
            <a:r>
              <a:rPr lang="en-US" sz="2400" b="1" dirty="0">
                <a:latin typeface="Times New Roman"/>
                <a:ea typeface="Calibri"/>
                <a:cs typeface="Times New Roman"/>
              </a:rPr>
              <a:t> </a:t>
            </a:r>
            <a:r>
              <a:rPr lang="en-US" sz="2400" b="1" dirty="0" err="1">
                <a:latin typeface="Times New Roman"/>
                <a:ea typeface="Calibri"/>
                <a:cs typeface="Times New Roman"/>
              </a:rPr>
              <a:t>canh</a:t>
            </a:r>
            <a:r>
              <a:rPr lang="en-US" sz="2400" b="1" dirty="0">
                <a:latin typeface="Times New Roman"/>
                <a:ea typeface="Calibri"/>
                <a:cs typeface="Times New Roman"/>
              </a:rPr>
              <a:t> </a:t>
            </a:r>
            <a:r>
              <a:rPr lang="en-US" sz="2400" b="1" dirty="0" err="1">
                <a:latin typeface="Times New Roman"/>
                <a:ea typeface="Calibri"/>
                <a:cs typeface="Times New Roman"/>
              </a:rPr>
              <a:t>và</a:t>
            </a:r>
            <a:r>
              <a:rPr lang="en-US" sz="2400" b="1" dirty="0">
                <a:latin typeface="Times New Roman"/>
                <a:ea typeface="Calibri"/>
                <a:cs typeface="Times New Roman"/>
              </a:rPr>
              <a:t> </a:t>
            </a:r>
            <a:r>
              <a:rPr lang="en-US" sz="2400" b="1" dirty="0" err="1">
                <a:latin typeface="Times New Roman"/>
                <a:ea typeface="Calibri"/>
                <a:cs typeface="Times New Roman"/>
              </a:rPr>
              <a:t>thâm</a:t>
            </a:r>
            <a:r>
              <a:rPr lang="en-US" sz="2400" b="1" dirty="0">
                <a:latin typeface="Times New Roman"/>
                <a:ea typeface="Calibri"/>
                <a:cs typeface="Times New Roman"/>
              </a:rPr>
              <a:t> </a:t>
            </a:r>
            <a:r>
              <a:rPr lang="en-US" sz="2400" b="1" dirty="0" err="1">
                <a:latin typeface="Times New Roman"/>
                <a:ea typeface="Calibri"/>
                <a:cs typeface="Times New Roman"/>
              </a:rPr>
              <a:t>canh</a:t>
            </a:r>
            <a:r>
              <a:rPr lang="en-US" sz="2400" b="1" dirty="0">
                <a:latin typeface="Times New Roman"/>
                <a:ea typeface="Calibri"/>
                <a:cs typeface="Times New Roman"/>
              </a:rPr>
              <a:t>.</a:t>
            </a:r>
          </a:p>
          <a:p>
            <a:pPr>
              <a:lnSpc>
                <a:spcPct val="150000"/>
              </a:lnSpc>
            </a:pPr>
            <a:r>
              <a:rPr lang="en-US" sz="2400" b="1" dirty="0">
                <a:latin typeface="Times New Roman"/>
                <a:ea typeface="Calibri"/>
                <a:cs typeface="Times New Roman"/>
              </a:rPr>
              <a:t>- </a:t>
            </a:r>
            <a:r>
              <a:rPr lang="en-US" sz="2400" b="1" dirty="0" err="1">
                <a:latin typeface="Times New Roman"/>
                <a:ea typeface="Calibri"/>
                <a:cs typeface="Times New Roman"/>
              </a:rPr>
              <a:t>Áp</a:t>
            </a:r>
            <a:r>
              <a:rPr lang="en-US" sz="2400" b="1" dirty="0">
                <a:latin typeface="Times New Roman"/>
                <a:ea typeface="Calibri"/>
                <a:cs typeface="Times New Roman"/>
              </a:rPr>
              <a:t> </a:t>
            </a:r>
            <a:r>
              <a:rPr lang="en-US" sz="2400" b="1" dirty="0" err="1">
                <a:latin typeface="Times New Roman"/>
                <a:ea typeface="Calibri"/>
                <a:cs typeface="Times New Roman"/>
              </a:rPr>
              <a:t>dụng</a:t>
            </a:r>
            <a:r>
              <a:rPr lang="en-US" sz="2400" b="1" dirty="0">
                <a:latin typeface="Times New Roman"/>
                <a:ea typeface="Calibri"/>
                <a:cs typeface="Times New Roman"/>
              </a:rPr>
              <a:t> </a:t>
            </a:r>
            <a:r>
              <a:rPr lang="en-US" sz="2400" b="1" dirty="0" err="1">
                <a:latin typeface="Times New Roman"/>
                <a:ea typeface="Calibri"/>
                <a:cs typeface="Times New Roman"/>
              </a:rPr>
              <a:t>các</a:t>
            </a:r>
            <a:r>
              <a:rPr lang="en-US" sz="2400" b="1" dirty="0">
                <a:latin typeface="Times New Roman"/>
                <a:ea typeface="Calibri"/>
                <a:cs typeface="Times New Roman"/>
              </a:rPr>
              <a:t> </a:t>
            </a:r>
            <a:r>
              <a:rPr lang="en-US" sz="2400" b="1" dirty="0" err="1">
                <a:latin typeface="Times New Roman"/>
                <a:ea typeface="Calibri"/>
                <a:cs typeface="Times New Roman"/>
              </a:rPr>
              <a:t>tiến</a:t>
            </a:r>
            <a:r>
              <a:rPr lang="en-US" sz="2400" b="1" dirty="0">
                <a:latin typeface="Times New Roman"/>
                <a:ea typeface="Calibri"/>
                <a:cs typeface="Times New Roman"/>
              </a:rPr>
              <a:t> </a:t>
            </a:r>
            <a:r>
              <a:rPr lang="en-US" sz="2400" b="1" dirty="0" err="1">
                <a:latin typeface="Times New Roman"/>
                <a:ea typeface="Calibri"/>
                <a:cs typeface="Times New Roman"/>
              </a:rPr>
              <a:t>bộ</a:t>
            </a:r>
            <a:r>
              <a:rPr lang="en-US" sz="2400" b="1" dirty="0">
                <a:latin typeface="Times New Roman"/>
                <a:ea typeface="Calibri"/>
                <a:cs typeface="Times New Roman"/>
              </a:rPr>
              <a:t> </a:t>
            </a:r>
            <a:r>
              <a:rPr lang="en-US" sz="2400" b="1" dirty="0" err="1">
                <a:latin typeface="Times New Roman"/>
                <a:ea typeface="Calibri"/>
                <a:cs typeface="Times New Roman"/>
              </a:rPr>
              <a:t>kĩ</a:t>
            </a:r>
            <a:r>
              <a:rPr lang="en-US" sz="2400" b="1" dirty="0">
                <a:latin typeface="Times New Roman"/>
                <a:ea typeface="Calibri"/>
                <a:cs typeface="Times New Roman"/>
              </a:rPr>
              <a:t> </a:t>
            </a:r>
            <a:r>
              <a:rPr lang="en-US" sz="2400" b="1" dirty="0" err="1">
                <a:latin typeface="Times New Roman"/>
                <a:ea typeface="Calibri"/>
                <a:cs typeface="Times New Roman"/>
              </a:rPr>
              <a:t>thuật</a:t>
            </a:r>
            <a:r>
              <a:rPr lang="en-US" sz="2400" b="1" dirty="0">
                <a:latin typeface="Times New Roman"/>
                <a:ea typeface="Calibri"/>
                <a:cs typeface="Times New Roman"/>
              </a:rPr>
              <a:t>.</a:t>
            </a:r>
          </a:p>
          <a:p>
            <a:pPr>
              <a:lnSpc>
                <a:spcPct val="150000"/>
              </a:lnSpc>
            </a:pPr>
            <a:r>
              <a:rPr lang="en-US" sz="2400" b="1" dirty="0">
                <a:latin typeface="Times New Roman"/>
                <a:ea typeface="Calibri"/>
                <a:cs typeface="Times New Roman"/>
              </a:rPr>
              <a:t>- </a:t>
            </a:r>
            <a:r>
              <a:rPr lang="en-US" sz="2400" b="1" dirty="0" err="1">
                <a:latin typeface="Times New Roman"/>
                <a:ea typeface="Calibri"/>
                <a:cs typeface="Times New Roman"/>
              </a:rPr>
              <a:t>Xây</a:t>
            </a:r>
            <a:r>
              <a:rPr lang="en-US" sz="2400" b="1" dirty="0">
                <a:latin typeface="Times New Roman"/>
                <a:ea typeface="Calibri"/>
                <a:cs typeface="Times New Roman"/>
              </a:rPr>
              <a:t> </a:t>
            </a:r>
            <a:r>
              <a:rPr lang="en-US" sz="2400" b="1" dirty="0" err="1">
                <a:latin typeface="Times New Roman"/>
                <a:ea typeface="Calibri"/>
                <a:cs typeface="Times New Roman"/>
              </a:rPr>
              <a:t>dựng</a:t>
            </a:r>
            <a:r>
              <a:rPr lang="en-US" sz="2400" b="1" dirty="0">
                <a:latin typeface="Times New Roman"/>
                <a:ea typeface="Calibri"/>
                <a:cs typeface="Times New Roman"/>
              </a:rPr>
              <a:t> </a:t>
            </a:r>
            <a:r>
              <a:rPr lang="en-US" sz="2400" b="1" dirty="0" err="1">
                <a:latin typeface="Times New Roman"/>
                <a:ea typeface="Calibri"/>
                <a:cs typeface="Times New Roman"/>
              </a:rPr>
              <a:t>chính</a:t>
            </a:r>
            <a:r>
              <a:rPr lang="en-US" sz="2400" b="1" dirty="0">
                <a:latin typeface="Times New Roman"/>
                <a:ea typeface="Calibri"/>
                <a:cs typeface="Times New Roman"/>
              </a:rPr>
              <a:t> </a:t>
            </a:r>
            <a:r>
              <a:rPr lang="en-US" sz="2400" b="1" dirty="0" err="1">
                <a:latin typeface="Times New Roman"/>
                <a:ea typeface="Calibri"/>
                <a:cs typeface="Times New Roman"/>
              </a:rPr>
              <a:t>sách</a:t>
            </a:r>
            <a:r>
              <a:rPr lang="en-US" sz="2400" b="1" dirty="0">
                <a:latin typeface="Times New Roman"/>
                <a:ea typeface="Calibri"/>
                <a:cs typeface="Times New Roman"/>
              </a:rPr>
              <a:t> </a:t>
            </a:r>
            <a:r>
              <a:rPr lang="en-US" sz="2400" b="1" dirty="0" err="1">
                <a:latin typeface="Times New Roman"/>
                <a:ea typeface="Calibri"/>
                <a:cs typeface="Times New Roman"/>
              </a:rPr>
              <a:t>phù</a:t>
            </a:r>
            <a:r>
              <a:rPr lang="en-US" sz="2400" b="1" dirty="0">
                <a:latin typeface="Times New Roman"/>
                <a:ea typeface="Calibri"/>
                <a:cs typeface="Times New Roman"/>
              </a:rPr>
              <a:t> </a:t>
            </a:r>
            <a:r>
              <a:rPr lang="en-US" sz="2400" b="1" dirty="0" err="1">
                <a:latin typeface="Times New Roman"/>
                <a:ea typeface="Calibri"/>
                <a:cs typeface="Times New Roman"/>
              </a:rPr>
              <a:t>hợp,đẩy</a:t>
            </a:r>
            <a:r>
              <a:rPr lang="en-US" sz="2400" b="1" dirty="0">
                <a:latin typeface="Times New Roman"/>
                <a:ea typeface="Calibri"/>
                <a:cs typeface="Times New Roman"/>
              </a:rPr>
              <a:t> </a:t>
            </a:r>
            <a:r>
              <a:rPr lang="en-US" sz="2400" b="1" dirty="0" err="1">
                <a:latin typeface="Times New Roman"/>
                <a:ea typeface="Calibri"/>
                <a:cs typeface="Times New Roman"/>
              </a:rPr>
              <a:t>mạnh</a:t>
            </a:r>
            <a:r>
              <a:rPr lang="en-US" sz="2400" b="1" dirty="0">
                <a:latin typeface="Times New Roman"/>
                <a:ea typeface="Calibri"/>
                <a:cs typeface="Times New Roman"/>
              </a:rPr>
              <a:t> </a:t>
            </a:r>
            <a:r>
              <a:rPr lang="en-US" sz="2400" b="1" dirty="0" err="1">
                <a:latin typeface="Times New Roman"/>
                <a:ea typeface="Calibri"/>
                <a:cs typeface="Times New Roman"/>
              </a:rPr>
              <a:t>đào</a:t>
            </a:r>
            <a:r>
              <a:rPr lang="en-US" sz="2400" b="1" dirty="0">
                <a:latin typeface="Times New Roman"/>
                <a:ea typeface="Calibri"/>
                <a:cs typeface="Times New Roman"/>
              </a:rPr>
              <a:t> </a:t>
            </a:r>
            <a:r>
              <a:rPr lang="en-US" sz="2400" b="1" dirty="0" err="1">
                <a:latin typeface="Times New Roman"/>
                <a:ea typeface="Calibri"/>
                <a:cs typeface="Times New Roman"/>
              </a:rPr>
              <a:t>tạo</a:t>
            </a:r>
            <a:r>
              <a:rPr lang="en-US" sz="2400" b="1" dirty="0">
                <a:latin typeface="Times New Roman"/>
                <a:ea typeface="Calibri"/>
                <a:cs typeface="Times New Roman"/>
              </a:rPr>
              <a:t> </a:t>
            </a:r>
            <a:r>
              <a:rPr lang="en-US" sz="2400" b="1" dirty="0" err="1">
                <a:latin typeface="Times New Roman"/>
                <a:ea typeface="Calibri"/>
                <a:cs typeface="Times New Roman"/>
              </a:rPr>
              <a:t>đội</a:t>
            </a:r>
            <a:r>
              <a:rPr lang="en-US" sz="2400" b="1" dirty="0">
                <a:latin typeface="Times New Roman"/>
                <a:ea typeface="Calibri"/>
                <a:cs typeface="Times New Roman"/>
              </a:rPr>
              <a:t> </a:t>
            </a:r>
            <a:r>
              <a:rPr lang="en-US" sz="2400" b="1" dirty="0" err="1">
                <a:latin typeface="Times New Roman"/>
                <a:ea typeface="Calibri"/>
                <a:cs typeface="Times New Roman"/>
              </a:rPr>
              <a:t>ngũ</a:t>
            </a:r>
            <a:r>
              <a:rPr lang="en-US" sz="2400" b="1" dirty="0">
                <a:latin typeface="Times New Roman"/>
                <a:ea typeface="Calibri"/>
                <a:cs typeface="Times New Roman"/>
              </a:rPr>
              <a:t> </a:t>
            </a:r>
            <a:r>
              <a:rPr lang="en-US" sz="2400" b="1" dirty="0" err="1">
                <a:latin typeface="Times New Roman"/>
                <a:ea typeface="Calibri"/>
                <a:cs typeface="Times New Roman"/>
              </a:rPr>
              <a:t>cán</a:t>
            </a:r>
            <a:r>
              <a:rPr lang="en-US" sz="2400" b="1" dirty="0">
                <a:latin typeface="Times New Roman"/>
                <a:ea typeface="Calibri"/>
                <a:cs typeface="Times New Roman"/>
              </a:rPr>
              <a:t> </a:t>
            </a:r>
            <a:r>
              <a:rPr lang="en-US" sz="2400" b="1" dirty="0" err="1">
                <a:latin typeface="Times New Roman"/>
                <a:ea typeface="Calibri"/>
                <a:cs typeface="Times New Roman"/>
              </a:rPr>
              <a:t>bộ</a:t>
            </a:r>
            <a:r>
              <a:rPr lang="en-US" sz="2400" b="1" dirty="0">
                <a:latin typeface="Times New Roman"/>
                <a:ea typeface="Calibri"/>
                <a:cs typeface="Times New Roman"/>
              </a:rPr>
              <a:t> </a:t>
            </a:r>
            <a:r>
              <a:rPr lang="en-US" sz="2400" b="1" dirty="0" err="1">
                <a:latin typeface="Times New Roman"/>
                <a:ea typeface="Calibri"/>
                <a:cs typeface="Times New Roman"/>
              </a:rPr>
              <a:t>kỹ</a:t>
            </a:r>
            <a:r>
              <a:rPr lang="en-US" sz="2400" b="1" dirty="0">
                <a:latin typeface="Times New Roman"/>
                <a:ea typeface="Calibri"/>
                <a:cs typeface="Times New Roman"/>
              </a:rPr>
              <a:t> </a:t>
            </a:r>
            <a:r>
              <a:rPr lang="en-US" sz="2400" b="1" dirty="0" err="1">
                <a:latin typeface="Times New Roman"/>
                <a:ea typeface="Calibri"/>
                <a:cs typeface="Times New Roman"/>
              </a:rPr>
              <a:t>thuật</a:t>
            </a:r>
            <a:r>
              <a:rPr lang="en-US" sz="2400" b="1" dirty="0">
                <a:latin typeface="Times New Roman"/>
                <a:ea typeface="Calibri"/>
                <a:cs typeface="Times New Roman"/>
              </a:rPr>
              <a:t>.</a:t>
            </a:r>
            <a:endParaRPr lang="en-US" sz="2400" b="1" dirty="0">
              <a:effectLst/>
              <a:latin typeface="Times New Roman"/>
              <a:ea typeface="Calibri"/>
              <a:cs typeface="Times New Roman"/>
            </a:endParaRPr>
          </a:p>
        </p:txBody>
      </p:sp>
      <p:sp>
        <p:nvSpPr>
          <p:cNvPr id="5" name="Rectangle 4"/>
          <p:cNvSpPr/>
          <p:nvPr/>
        </p:nvSpPr>
        <p:spPr>
          <a:xfrm>
            <a:off x="381000" y="0"/>
            <a:ext cx="8610600" cy="584775"/>
          </a:xfrm>
          <a:prstGeom prst="rect">
            <a:avLst/>
          </a:prstGeom>
        </p:spPr>
        <p:txBody>
          <a:bodyPr wrap="square">
            <a:spAutoFit/>
          </a:bodyPr>
          <a:lstStyle/>
          <a:p>
            <a:pPr lvl="0"/>
            <a:r>
              <a:rPr lang="en-US" sz="3200" b="1" dirty="0" err="1">
                <a:solidFill>
                  <a:srgbClr val="FF0000"/>
                </a:solidFill>
                <a:latin typeface="Times New Roman"/>
                <a:ea typeface="Calibri"/>
                <a:cs typeface="Times New Roman"/>
              </a:rPr>
              <a:t>Bài</a:t>
            </a:r>
            <a:r>
              <a:rPr lang="en-US" sz="3200" b="1" dirty="0">
                <a:solidFill>
                  <a:srgbClr val="FF0000"/>
                </a:solidFill>
                <a:latin typeface="Times New Roman"/>
                <a:ea typeface="Calibri"/>
                <a:cs typeface="Times New Roman"/>
              </a:rPr>
              <a:t> 1: </a:t>
            </a:r>
            <a:r>
              <a:rPr lang="en-US" sz="2800" b="1" dirty="0">
                <a:solidFill>
                  <a:srgbClr val="FF0000"/>
                </a:solidFill>
                <a:latin typeface="Times New Roman"/>
                <a:ea typeface="Calibri"/>
                <a:cs typeface="Times New Roman"/>
              </a:rPr>
              <a:t>GIỚI THIỆU NGHỀ TRỒNG CÂY ĂN QUẢ</a:t>
            </a:r>
            <a:endParaRPr lang="en-US" sz="2800" dirty="0">
              <a:solidFill>
                <a:prstClr val="black"/>
              </a:solidFill>
              <a:latin typeface="Times New Roman"/>
              <a:ea typeface="Calibri"/>
              <a:cs typeface="Times New Roman"/>
            </a:endParaRPr>
          </a:p>
        </p:txBody>
      </p:sp>
      <p:sp>
        <p:nvSpPr>
          <p:cNvPr id="6" name="Rectangle 5"/>
          <p:cNvSpPr/>
          <p:nvPr/>
        </p:nvSpPr>
        <p:spPr>
          <a:xfrm>
            <a:off x="332509" y="914400"/>
            <a:ext cx="7259782" cy="461665"/>
          </a:xfrm>
          <a:prstGeom prst="rect">
            <a:avLst/>
          </a:prstGeom>
        </p:spPr>
        <p:txBody>
          <a:bodyPr wrap="square">
            <a:spAutoFit/>
          </a:bodyPr>
          <a:lstStyle/>
          <a:p>
            <a:r>
              <a:rPr lang="en-US" sz="2400" b="1" u="sng" dirty="0">
                <a:solidFill>
                  <a:srgbClr val="FF0000"/>
                </a:solidFill>
                <a:latin typeface="Times New Roman"/>
                <a:ea typeface="Calibri"/>
                <a:cs typeface="Times New Roman"/>
              </a:rPr>
              <a:t>I. </a:t>
            </a:r>
            <a:r>
              <a:rPr lang="en-US" sz="2400" b="1" u="sng" dirty="0" err="1">
                <a:solidFill>
                  <a:srgbClr val="FF0000"/>
                </a:solidFill>
                <a:latin typeface="Times New Roman"/>
                <a:ea typeface="Calibri"/>
                <a:cs typeface="Times New Roman"/>
              </a:rPr>
              <a:t>Vai</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trò</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vị</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trí</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của</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nghề</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trồng</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cây</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ăn</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quả</a:t>
            </a:r>
            <a:endParaRPr lang="en-US" dirty="0"/>
          </a:p>
        </p:txBody>
      </p:sp>
      <p:sp>
        <p:nvSpPr>
          <p:cNvPr id="7" name="Rectangle 6"/>
          <p:cNvSpPr/>
          <p:nvPr/>
        </p:nvSpPr>
        <p:spPr>
          <a:xfrm>
            <a:off x="408709" y="1600200"/>
            <a:ext cx="4554452" cy="646331"/>
          </a:xfrm>
          <a:prstGeom prst="rect">
            <a:avLst/>
          </a:prstGeom>
        </p:spPr>
        <p:txBody>
          <a:bodyPr wrap="none">
            <a:spAutoFit/>
          </a:bodyPr>
          <a:lstStyle/>
          <a:p>
            <a:pPr lvl="0">
              <a:lnSpc>
                <a:spcPct val="150000"/>
              </a:lnSpc>
            </a:pPr>
            <a:r>
              <a:rPr lang="en-US" sz="2400" b="1" u="sng" dirty="0" err="1">
                <a:solidFill>
                  <a:srgbClr val="FF0000"/>
                </a:solidFill>
                <a:latin typeface="Times New Roman"/>
                <a:ea typeface="Calibri"/>
                <a:cs typeface="Times New Roman"/>
              </a:rPr>
              <a:t>II.Đặc</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điểm</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và</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yêu</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cầu</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của</a:t>
            </a:r>
            <a:r>
              <a:rPr lang="en-US" sz="2400" b="1" u="sng" dirty="0">
                <a:solidFill>
                  <a:srgbClr val="FF0000"/>
                </a:solidFill>
                <a:latin typeface="Times New Roman"/>
                <a:ea typeface="Calibri"/>
                <a:cs typeface="Times New Roman"/>
              </a:rPr>
              <a:t> </a:t>
            </a:r>
            <a:r>
              <a:rPr lang="en-US" sz="2400" b="1" u="sng" dirty="0" err="1">
                <a:solidFill>
                  <a:srgbClr val="FF0000"/>
                </a:solidFill>
                <a:latin typeface="Times New Roman"/>
                <a:ea typeface="Calibri"/>
                <a:cs typeface="Times New Roman"/>
              </a:rPr>
              <a:t>nghề</a:t>
            </a:r>
            <a:r>
              <a:rPr lang="en-US" sz="2400" b="1" u="sng" dirty="0">
                <a:solidFill>
                  <a:srgbClr val="FF0000"/>
                </a:solidFill>
                <a:latin typeface="Times New Roman"/>
                <a:ea typeface="Calibri"/>
                <a:cs typeface="Times New Roman"/>
              </a:rPr>
              <a:t>:</a:t>
            </a:r>
            <a:endParaRPr lang="en-US" sz="2400" dirty="0">
              <a:solidFill>
                <a:srgbClr val="FF0000"/>
              </a:solidFill>
              <a:latin typeface="Times New Roman"/>
              <a:ea typeface="Calibri"/>
              <a:cs typeface="Times New Roman"/>
            </a:endParaRPr>
          </a:p>
        </p:txBody>
      </p:sp>
    </p:spTree>
    <p:extLst>
      <p:ext uri="{BB962C8B-B14F-4D97-AF65-F5344CB8AC3E}">
        <p14:creationId xmlns:p14="http://schemas.microsoft.com/office/powerpoint/2010/main" val="2868827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1184</TotalTime>
  <Words>782</Words>
  <Application>Microsoft Office PowerPoint</Application>
  <PresentationFormat>On-screen Show (4:3)</PresentationFormat>
  <Paragraphs>50</Paragraphs>
  <Slides>10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Calibri</vt:lpstr>
      <vt:lpstr>Lucida Sans Unicode</vt:lpstr>
      <vt:lpstr>Times New Roman</vt:lpstr>
      <vt:lpstr>Verdana</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56: BẢO VỆ MÔI TRƯỜNG VÀ NGUỒN LỢI THỦY SẢN</dc:title>
  <dc:creator>Windows User</dc:creator>
  <cp:lastModifiedBy>Admin</cp:lastModifiedBy>
  <cp:revision>68</cp:revision>
  <dcterms:created xsi:type="dcterms:W3CDTF">2021-05-09T16:51:28Z</dcterms:created>
  <dcterms:modified xsi:type="dcterms:W3CDTF">2023-09-28T01:27:00Z</dcterms:modified>
</cp:coreProperties>
</file>